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2" r:id="rId2"/>
  </p:sldMasterIdLst>
  <p:notesMasterIdLst>
    <p:notesMasterId r:id="rId55"/>
  </p:notesMasterIdLst>
  <p:sldIdLst>
    <p:sldId id="256" r:id="rId3"/>
    <p:sldId id="257" r:id="rId4"/>
    <p:sldId id="299" r:id="rId5"/>
    <p:sldId id="258" r:id="rId6"/>
    <p:sldId id="259" r:id="rId7"/>
    <p:sldId id="260" r:id="rId8"/>
    <p:sldId id="287" r:id="rId9"/>
    <p:sldId id="288" r:id="rId10"/>
    <p:sldId id="289" r:id="rId11"/>
    <p:sldId id="290" r:id="rId12"/>
    <p:sldId id="291" r:id="rId13"/>
    <p:sldId id="266" r:id="rId14"/>
    <p:sldId id="267" r:id="rId15"/>
    <p:sldId id="268" r:id="rId16"/>
    <p:sldId id="269" r:id="rId17"/>
    <p:sldId id="270" r:id="rId18"/>
    <p:sldId id="271" r:id="rId19"/>
    <p:sldId id="272" r:id="rId20"/>
    <p:sldId id="294" r:id="rId21"/>
    <p:sldId id="295" r:id="rId22"/>
    <p:sldId id="297" r:id="rId23"/>
    <p:sldId id="296" r:id="rId24"/>
    <p:sldId id="273" r:id="rId25"/>
    <p:sldId id="274" r:id="rId26"/>
    <p:sldId id="298" r:id="rId27"/>
    <p:sldId id="307" r:id="rId28"/>
    <p:sldId id="275" r:id="rId29"/>
    <p:sldId id="301" r:id="rId30"/>
    <p:sldId id="302" r:id="rId31"/>
    <p:sldId id="304" r:id="rId32"/>
    <p:sldId id="310" r:id="rId33"/>
    <p:sldId id="311" r:id="rId34"/>
    <p:sldId id="313" r:id="rId35"/>
    <p:sldId id="314" r:id="rId36"/>
    <p:sldId id="315" r:id="rId37"/>
    <p:sldId id="308" r:id="rId38"/>
    <p:sldId id="322" r:id="rId39"/>
    <p:sldId id="317" r:id="rId40"/>
    <p:sldId id="320" r:id="rId41"/>
    <p:sldId id="323" r:id="rId42"/>
    <p:sldId id="300" r:id="rId43"/>
    <p:sldId id="303" r:id="rId44"/>
    <p:sldId id="312" r:id="rId45"/>
    <p:sldId id="316" r:id="rId46"/>
    <p:sldId id="309" r:id="rId47"/>
    <p:sldId id="321" r:id="rId48"/>
    <p:sldId id="318" r:id="rId49"/>
    <p:sldId id="305" r:id="rId50"/>
    <p:sldId id="306" r:id="rId51"/>
    <p:sldId id="279" r:id="rId52"/>
    <p:sldId id="319" r:id="rId53"/>
    <p:sldId id="280" r:id="rId54"/>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showGuides="1">
      <p:cViewPr varScale="1">
        <p:scale>
          <a:sx n="111" d="100"/>
          <a:sy n="111" d="100"/>
        </p:scale>
        <p:origin x="91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6600" cy="5349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4281488" y="0"/>
            <a:ext cx="3276600" cy="5349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078413"/>
            <a:ext cx="6048375" cy="4811712"/>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10155238"/>
            <a:ext cx="3276600" cy="5349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4281488" y="10155238"/>
            <a:ext cx="3276600" cy="5349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42702247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5203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e7cb84c6_1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de7cb84c6_1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4de7cb84c6_1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10</a:t>
            </a:fld>
            <a:endParaRPr lang="en-US"/>
          </a:p>
        </p:txBody>
      </p:sp>
    </p:spTree>
    <p:extLst>
      <p:ext uri="{BB962C8B-B14F-4D97-AF65-F5344CB8AC3E}">
        <p14:creationId xmlns:p14="http://schemas.microsoft.com/office/powerpoint/2010/main" val="366839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e7cb84c6_1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de7cb84c6_1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4de7cb84c6_1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11</a:t>
            </a:fld>
            <a:endParaRPr lang="en-US"/>
          </a:p>
        </p:txBody>
      </p:sp>
    </p:spTree>
    <p:extLst>
      <p:ext uri="{BB962C8B-B14F-4D97-AF65-F5344CB8AC3E}">
        <p14:creationId xmlns:p14="http://schemas.microsoft.com/office/powerpoint/2010/main" val="2584966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e7cb84c6_1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de7cb84c6_1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4de7cb84c6_1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12</a:t>
            </a:fld>
            <a:endParaRPr lang="en-US"/>
          </a:p>
        </p:txBody>
      </p:sp>
    </p:spTree>
    <p:extLst>
      <p:ext uri="{BB962C8B-B14F-4D97-AF65-F5344CB8AC3E}">
        <p14:creationId xmlns:p14="http://schemas.microsoft.com/office/powerpoint/2010/main" val="1609140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4de7cb84c6_1_6: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4de7cb84c6_1_6: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24de7cb84c6_1_6: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13</a:t>
            </a:fld>
            <a:endParaRPr lang="en-US"/>
          </a:p>
        </p:txBody>
      </p:sp>
    </p:spTree>
    <p:extLst>
      <p:ext uri="{BB962C8B-B14F-4D97-AF65-F5344CB8AC3E}">
        <p14:creationId xmlns:p14="http://schemas.microsoft.com/office/powerpoint/2010/main" val="444847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de7cb84c6_1_14: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4de7cb84c6_1_14: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4de7cb84c6_1_14: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14</a:t>
            </a:fld>
            <a:endParaRPr lang="en-US"/>
          </a:p>
        </p:txBody>
      </p:sp>
    </p:spTree>
    <p:extLst>
      <p:ext uri="{BB962C8B-B14F-4D97-AF65-F5344CB8AC3E}">
        <p14:creationId xmlns:p14="http://schemas.microsoft.com/office/powerpoint/2010/main" val="3761772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4de7cb84c6_1_27: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4de7cb84c6_1_27: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24de7cb84c6_1_27: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15</a:t>
            </a:fld>
            <a:endParaRPr lang="en-US"/>
          </a:p>
        </p:txBody>
      </p:sp>
    </p:spTree>
    <p:extLst>
      <p:ext uri="{BB962C8B-B14F-4D97-AF65-F5344CB8AC3E}">
        <p14:creationId xmlns:p14="http://schemas.microsoft.com/office/powerpoint/2010/main" val="3340127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8d219cd6cf_0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8d219cd6cf_0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28d219cd6cf_0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16</a:t>
            </a:fld>
            <a:endParaRPr lang="en-US"/>
          </a:p>
        </p:txBody>
      </p:sp>
    </p:spTree>
    <p:extLst>
      <p:ext uri="{BB962C8B-B14F-4D97-AF65-F5344CB8AC3E}">
        <p14:creationId xmlns:p14="http://schemas.microsoft.com/office/powerpoint/2010/main" val="43136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8d219cd6cf_0_8: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8d219cd6cf_0_8: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28d219cd6cf_0_8: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17</a:t>
            </a:fld>
            <a:endParaRPr lang="en-US"/>
          </a:p>
        </p:txBody>
      </p:sp>
    </p:spTree>
    <p:extLst>
      <p:ext uri="{BB962C8B-B14F-4D97-AF65-F5344CB8AC3E}">
        <p14:creationId xmlns:p14="http://schemas.microsoft.com/office/powerpoint/2010/main" val="1981296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d219cd6cf_0_2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8d219cd6cf_0_2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28d219cd6cf_0_2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18</a:t>
            </a:fld>
            <a:endParaRPr lang="en-US"/>
          </a:p>
        </p:txBody>
      </p:sp>
    </p:spTree>
    <p:extLst>
      <p:ext uri="{BB962C8B-B14F-4D97-AF65-F5344CB8AC3E}">
        <p14:creationId xmlns:p14="http://schemas.microsoft.com/office/powerpoint/2010/main" val="27229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d219cd6cf_0_2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8d219cd6cf_0_2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28d219cd6cf_0_2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19</a:t>
            </a:fld>
            <a:endParaRPr lang="en-US"/>
          </a:p>
        </p:txBody>
      </p:sp>
    </p:spTree>
    <p:extLst>
      <p:ext uri="{BB962C8B-B14F-4D97-AF65-F5344CB8AC3E}">
        <p14:creationId xmlns:p14="http://schemas.microsoft.com/office/powerpoint/2010/main" val="3365718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755650" y="5078413"/>
            <a:ext cx="6048375" cy="48117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4" name="Google Shape;144;p2:notes"/>
          <p:cNvSpPr txBox="1">
            <a:spLocks noGrp="1"/>
          </p:cNvSpPr>
          <p:nvPr>
            <p:ph type="sldNum" idx="12"/>
          </p:nvPr>
        </p:nvSpPr>
        <p:spPr>
          <a:xfrm>
            <a:off x="4281488" y="10155238"/>
            <a:ext cx="3276600" cy="534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lang="en-US"/>
          </a:p>
        </p:txBody>
      </p:sp>
    </p:spTree>
    <p:extLst>
      <p:ext uri="{BB962C8B-B14F-4D97-AF65-F5344CB8AC3E}">
        <p14:creationId xmlns:p14="http://schemas.microsoft.com/office/powerpoint/2010/main" val="2833430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d219cd6cf_0_2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8d219cd6cf_0_2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28d219cd6cf_0_2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20</a:t>
            </a:fld>
            <a:endParaRPr lang="en-US"/>
          </a:p>
        </p:txBody>
      </p:sp>
    </p:spTree>
    <p:extLst>
      <p:ext uri="{BB962C8B-B14F-4D97-AF65-F5344CB8AC3E}">
        <p14:creationId xmlns:p14="http://schemas.microsoft.com/office/powerpoint/2010/main" val="2774308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d219cd6cf_0_2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8d219cd6cf_0_2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28d219cd6cf_0_2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21</a:t>
            </a:fld>
            <a:endParaRPr lang="en-US"/>
          </a:p>
        </p:txBody>
      </p:sp>
    </p:spTree>
    <p:extLst>
      <p:ext uri="{BB962C8B-B14F-4D97-AF65-F5344CB8AC3E}">
        <p14:creationId xmlns:p14="http://schemas.microsoft.com/office/powerpoint/2010/main" val="2589340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8d219cd6cf_0_2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8d219cd6cf_0_2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28d219cd6cf_0_2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22</a:t>
            </a:fld>
            <a:endParaRPr lang="en-US"/>
          </a:p>
        </p:txBody>
      </p:sp>
    </p:spTree>
    <p:extLst>
      <p:ext uri="{BB962C8B-B14F-4D97-AF65-F5344CB8AC3E}">
        <p14:creationId xmlns:p14="http://schemas.microsoft.com/office/powerpoint/2010/main" val="1796946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8d219cd6cf_1_2: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8d219cd6cf_1_2: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8d219cd6cf_1_2: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23</a:t>
            </a:fld>
            <a:endParaRPr lang="en-US"/>
          </a:p>
        </p:txBody>
      </p:sp>
    </p:spTree>
    <p:extLst>
      <p:ext uri="{BB962C8B-B14F-4D97-AF65-F5344CB8AC3E}">
        <p14:creationId xmlns:p14="http://schemas.microsoft.com/office/powerpoint/2010/main" val="85563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d219cd6cf_0_14: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d219cd6cf_0_14: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8d219cd6cf_0_14: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24</a:t>
            </a:fld>
            <a:endParaRPr lang="en-US"/>
          </a:p>
        </p:txBody>
      </p:sp>
    </p:spTree>
    <p:extLst>
      <p:ext uri="{BB962C8B-B14F-4D97-AF65-F5344CB8AC3E}">
        <p14:creationId xmlns:p14="http://schemas.microsoft.com/office/powerpoint/2010/main" val="1486645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8d219cd6cf_0_14: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8d219cd6cf_0_14: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8d219cd6cf_0_14: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25</a:t>
            </a:fld>
            <a:endParaRPr lang="en-US"/>
          </a:p>
        </p:txBody>
      </p:sp>
    </p:spTree>
    <p:extLst>
      <p:ext uri="{BB962C8B-B14F-4D97-AF65-F5344CB8AC3E}">
        <p14:creationId xmlns:p14="http://schemas.microsoft.com/office/powerpoint/2010/main" val="3316230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8d219cd6cf_0_29: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8d219cd6cf_0_29: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28d219cd6cf_0_29: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lang="en-US"/>
          </a:p>
        </p:txBody>
      </p:sp>
    </p:spTree>
    <p:extLst>
      <p:ext uri="{BB962C8B-B14F-4D97-AF65-F5344CB8AC3E}">
        <p14:creationId xmlns:p14="http://schemas.microsoft.com/office/powerpoint/2010/main" val="1410249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8d219cd6cf_0_29: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8d219cd6cf_0_29: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g28d219cd6cf_0_29: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lang="en-US"/>
          </a:p>
        </p:txBody>
      </p:sp>
    </p:spTree>
    <p:extLst>
      <p:ext uri="{BB962C8B-B14F-4D97-AF65-F5344CB8AC3E}">
        <p14:creationId xmlns:p14="http://schemas.microsoft.com/office/powerpoint/2010/main" val="3140051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417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0: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892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755650" y="5078413"/>
            <a:ext cx="6048375" cy="481171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44" name="Google Shape;144;p2:notes"/>
          <p:cNvSpPr txBox="1">
            <a:spLocks noGrp="1"/>
          </p:cNvSpPr>
          <p:nvPr>
            <p:ph type="sldNum" idx="12"/>
          </p:nvPr>
        </p:nvSpPr>
        <p:spPr>
          <a:xfrm>
            <a:off x="4281488" y="10155238"/>
            <a:ext cx="3276600" cy="5349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lang="en-US"/>
          </a:p>
        </p:txBody>
      </p:sp>
    </p:spTree>
    <p:extLst>
      <p:ext uri="{BB962C8B-B14F-4D97-AF65-F5344CB8AC3E}">
        <p14:creationId xmlns:p14="http://schemas.microsoft.com/office/powerpoint/2010/main" val="1238734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1: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520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725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4: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544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037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8:notes"/>
          <p:cNvSpPr txBox="1">
            <a:spLocks noGrp="1"/>
          </p:cNvSpPr>
          <p:nvPr>
            <p:ph type="body" idx="1"/>
          </p:nvPr>
        </p:nvSpPr>
        <p:spPr>
          <a:xfrm>
            <a:off x="755650" y="5078413"/>
            <a:ext cx="6048375" cy="4811712"/>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8: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3680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e7cb84c6_1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de7cb84c6_1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4de7cb84c6_1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8</a:t>
            </a:fld>
            <a:endParaRPr lang="en-US"/>
          </a:p>
        </p:txBody>
      </p:sp>
    </p:spTree>
    <p:extLst>
      <p:ext uri="{BB962C8B-B14F-4D97-AF65-F5344CB8AC3E}">
        <p14:creationId xmlns:p14="http://schemas.microsoft.com/office/powerpoint/2010/main" val="328618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de7cb84c6_1_0:notes"/>
          <p:cNvSpPr>
            <a:spLocks noGrp="1" noRot="1" noChangeAspect="1"/>
          </p:cNvSpPr>
          <p:nvPr>
            <p:ph type="sldImg" idx="2"/>
          </p:nvPr>
        </p:nvSpPr>
        <p:spPr>
          <a:xfrm>
            <a:off x="215900" y="801688"/>
            <a:ext cx="7127875" cy="40100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de7cb84c6_1_0:notes"/>
          <p:cNvSpPr txBox="1">
            <a:spLocks noGrp="1"/>
          </p:cNvSpPr>
          <p:nvPr>
            <p:ph type="body" idx="1"/>
          </p:nvPr>
        </p:nvSpPr>
        <p:spPr>
          <a:xfrm>
            <a:off x="755650" y="5078413"/>
            <a:ext cx="6048300" cy="4811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24de7cb84c6_1_0:notes"/>
          <p:cNvSpPr txBox="1">
            <a:spLocks noGrp="1"/>
          </p:cNvSpPr>
          <p:nvPr>
            <p:ph type="sldNum" idx="12"/>
          </p:nvPr>
        </p:nvSpPr>
        <p:spPr>
          <a:xfrm>
            <a:off x="4281488" y="10155238"/>
            <a:ext cx="3276600" cy="534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t>9</a:t>
            </a:fld>
            <a:endParaRPr lang="en-US"/>
          </a:p>
        </p:txBody>
      </p:sp>
    </p:spTree>
    <p:extLst>
      <p:ext uri="{BB962C8B-B14F-4D97-AF65-F5344CB8AC3E}">
        <p14:creationId xmlns:p14="http://schemas.microsoft.com/office/powerpoint/2010/main" val="641903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7"/>
        <p:cNvGrpSpPr/>
        <p:nvPr/>
      </p:nvGrpSpPr>
      <p:grpSpPr>
        <a:xfrm>
          <a:off x="0" y="0"/>
          <a:ext cx="0" cy="0"/>
          <a:chOff x="0" y="0"/>
          <a:chExt cx="0" cy="0"/>
        </a:xfrm>
      </p:grpSpPr>
      <p:sp>
        <p:nvSpPr>
          <p:cNvPr id="18" name="Google Shape;18;p13"/>
          <p:cNvSpPr txBox="1"/>
          <p:nvPr/>
        </p:nvSpPr>
        <p:spPr>
          <a:xfrm>
            <a:off x="777239" y="6634573"/>
            <a:ext cx="5781822" cy="220979"/>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small">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Google Shape;19;p13"/>
          <p:cNvSpPr txBox="1"/>
          <p:nvPr/>
        </p:nvSpPr>
        <p:spPr>
          <a:xfrm>
            <a:off x="6559062" y="6634573"/>
            <a:ext cx="5195133" cy="220979"/>
          </a:xfrm>
          <a:prstGeom prst="rect">
            <a:avLst/>
          </a:prstGeom>
          <a:solidFill>
            <a:srgbClr val="008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small">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20;p13"/>
          <p:cNvSpPr txBox="1"/>
          <p:nvPr/>
        </p:nvSpPr>
        <p:spPr>
          <a:xfrm>
            <a:off x="11754196" y="6637020"/>
            <a:ext cx="437803" cy="2209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i="0" u="none" strike="noStrike" cap="none">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 name="Google Shape;21;p13"/>
          <p:cNvSpPr txBox="1"/>
          <p:nvPr/>
        </p:nvSpPr>
        <p:spPr>
          <a:xfrm>
            <a:off x="-1" y="-1"/>
            <a:ext cx="12191999" cy="232759"/>
          </a:xfrm>
          <a:prstGeom prst="rect">
            <a:avLst/>
          </a:prstGeom>
          <a:solidFill>
            <a:srgbClr val="00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00" b="1" i="1"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 name="Google Shape;22;p13"/>
          <p:cNvSpPr txBox="1"/>
          <p:nvPr/>
        </p:nvSpPr>
        <p:spPr>
          <a:xfrm>
            <a:off x="0" y="6634573"/>
            <a:ext cx="777239" cy="221522"/>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small">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8"/>
        <p:cNvGrpSpPr/>
        <p:nvPr/>
      </p:nvGrpSpPr>
      <p:grpSpPr>
        <a:xfrm>
          <a:off x="0" y="0"/>
          <a:ext cx="0" cy="0"/>
          <a:chOff x="0" y="0"/>
          <a:chExt cx="0" cy="0"/>
        </a:xfrm>
      </p:grpSpPr>
      <p:sp>
        <p:nvSpPr>
          <p:cNvPr id="49" name="Google Shape;49;p24"/>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4"/>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1" name="Google Shape;51;p24"/>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2" name="Google Shape;52;p24"/>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3"/>
        <p:cNvGrpSpPr/>
        <p:nvPr/>
      </p:nvGrpSpPr>
      <p:grpSpPr>
        <a:xfrm>
          <a:off x="0" y="0"/>
          <a:ext cx="0" cy="0"/>
          <a:chOff x="0" y="0"/>
          <a:chExt cx="0" cy="0"/>
        </a:xfrm>
      </p:grpSpPr>
      <p:sp>
        <p:nvSpPr>
          <p:cNvPr id="54" name="Google Shape;54;p25"/>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5"/>
          <p:cNvSpPr txBox="1">
            <a:spLocks noGrp="1"/>
          </p:cNvSpPr>
          <p:nvPr>
            <p:ph type="body" idx="1"/>
          </p:nvPr>
        </p:nvSpPr>
        <p:spPr>
          <a:xfrm>
            <a:off x="199440" y="1097280"/>
            <a:ext cx="1177884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56" name="Google Shape;56;p25"/>
          <p:cNvSpPr txBox="1">
            <a:spLocks noGrp="1"/>
          </p:cNvSpPr>
          <p:nvPr>
            <p:ph type="body" idx="2"/>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7"/>
        <p:cNvGrpSpPr/>
        <p:nvPr/>
      </p:nvGrpSpPr>
      <p:grpSpPr>
        <a:xfrm>
          <a:off x="0" y="0"/>
          <a:ext cx="0" cy="0"/>
          <a:chOff x="0" y="0"/>
          <a:chExt cx="0" cy="0"/>
        </a:xfrm>
      </p:grpSpPr>
      <p:sp>
        <p:nvSpPr>
          <p:cNvPr id="58" name="Google Shape;58;p26"/>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6"/>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0" name="Google Shape;60;p26"/>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1" name="Google Shape;61;p26"/>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2" name="Google Shape;62;p26"/>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3"/>
        <p:cNvGrpSpPr/>
        <p:nvPr/>
      </p:nvGrpSpPr>
      <p:grpSpPr>
        <a:xfrm>
          <a:off x="0" y="0"/>
          <a:ext cx="0" cy="0"/>
          <a:chOff x="0" y="0"/>
          <a:chExt cx="0" cy="0"/>
        </a:xfrm>
      </p:grpSpPr>
      <p:sp>
        <p:nvSpPr>
          <p:cNvPr id="64" name="Google Shape;64;p27"/>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7"/>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6" name="Google Shape;66;p27"/>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7" name="Google Shape;67;p27"/>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8" name="Google Shape;68;p27"/>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69" name="Google Shape;69;p27"/>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70" name="Google Shape;70;p27"/>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4"/>
        <p:cNvGrpSpPr/>
        <p:nvPr/>
      </p:nvGrpSpPr>
      <p:grpSpPr>
        <a:xfrm>
          <a:off x="0" y="0"/>
          <a:ext cx="0" cy="0"/>
          <a:chOff x="0" y="0"/>
          <a:chExt cx="0" cy="0"/>
        </a:xfrm>
      </p:grpSpPr>
      <p:sp>
        <p:nvSpPr>
          <p:cNvPr id="85" name="Google Shape;85;p29"/>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9"/>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7"/>
        <p:cNvGrpSpPr/>
        <p:nvPr/>
      </p:nvGrpSpPr>
      <p:grpSpPr>
        <a:xfrm>
          <a:off x="0" y="0"/>
          <a:ext cx="0" cy="0"/>
          <a:chOff x="0" y="0"/>
          <a:chExt cx="0" cy="0"/>
        </a:xfrm>
      </p:grpSpPr>
      <p:sp>
        <p:nvSpPr>
          <p:cNvPr id="88" name="Google Shape;88;p30"/>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0"/>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0" name="Google Shape;90;p30"/>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31"/>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3"/>
        <p:cNvGrpSpPr/>
        <p:nvPr/>
      </p:nvGrpSpPr>
      <p:grpSpPr>
        <a:xfrm>
          <a:off x="0" y="0"/>
          <a:ext cx="0" cy="0"/>
          <a:chOff x="0" y="0"/>
          <a:chExt cx="0" cy="0"/>
        </a:xfrm>
      </p:grpSpPr>
      <p:sp>
        <p:nvSpPr>
          <p:cNvPr id="94" name="Google Shape;94;p32"/>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33"/>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8" name="Google Shape;98;p33"/>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99" name="Google Shape;99;p33"/>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4"/>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03" name="Google Shape;103;p34"/>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04" name="Google Shape;104;p34"/>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05"/>
        <p:cNvGrpSpPr/>
        <p:nvPr/>
      </p:nvGrpSpPr>
      <p:grpSpPr>
        <a:xfrm>
          <a:off x="0" y="0"/>
          <a:ext cx="0" cy="0"/>
          <a:chOff x="0" y="0"/>
          <a:chExt cx="0" cy="0"/>
        </a:xfrm>
      </p:grpSpPr>
      <p:sp>
        <p:nvSpPr>
          <p:cNvPr id="106" name="Google Shape;106;p35"/>
          <p:cNvSpPr txBox="1">
            <a:spLocks noGrp="1"/>
          </p:cNvSpPr>
          <p:nvPr>
            <p:ph type="title"/>
          </p:nvPr>
        </p:nvSpPr>
        <p:spPr>
          <a:xfrm>
            <a:off x="-7020" y="26028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35"/>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08" name="Google Shape;108;p35"/>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09" name="Google Shape;109;p35"/>
          <p:cNvSpPr txBox="1">
            <a:spLocks noGrp="1"/>
          </p:cNvSpPr>
          <p:nvPr>
            <p:ph type="body" idx="3"/>
          </p:nvPr>
        </p:nvSpPr>
        <p:spPr>
          <a:xfrm>
            <a:off x="199440" y="3915000"/>
            <a:ext cx="1177884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14"/>
        <p:cNvGrpSpPr/>
        <p:nvPr/>
      </p:nvGrpSpPr>
      <p:grpSpPr>
        <a:xfrm>
          <a:off x="0" y="0"/>
          <a:ext cx="0" cy="0"/>
          <a:chOff x="0" y="0"/>
          <a:chExt cx="0" cy="0"/>
        </a:xfrm>
      </p:grpSpPr>
      <p:sp>
        <p:nvSpPr>
          <p:cNvPr id="115" name="Google Shape;115;p37"/>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37"/>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17" name="Google Shape;117;p37"/>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18" name="Google Shape;118;p37"/>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19" name="Google Shape;119;p37"/>
          <p:cNvSpPr txBox="1">
            <a:spLocks noGrp="1"/>
          </p:cNvSpPr>
          <p:nvPr>
            <p:ph type="body" idx="4"/>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20"/>
        <p:cNvGrpSpPr/>
        <p:nvPr/>
      </p:nvGrpSpPr>
      <p:grpSpPr>
        <a:xfrm>
          <a:off x="0" y="0"/>
          <a:ext cx="0" cy="0"/>
          <a:chOff x="0" y="0"/>
          <a:chExt cx="0" cy="0"/>
        </a:xfrm>
      </p:grpSpPr>
      <p:sp>
        <p:nvSpPr>
          <p:cNvPr id="121" name="Google Shape;121;p38"/>
          <p:cNvSpPr txBox="1">
            <a:spLocks noGrp="1"/>
          </p:cNvSpPr>
          <p:nvPr>
            <p:ph type="title"/>
          </p:nvPr>
        </p:nvSpPr>
        <p:spPr>
          <a:xfrm>
            <a:off x="0" y="232920"/>
            <a:ext cx="12191760" cy="714600"/>
          </a:xfrm>
          <a:prstGeom prst="rect">
            <a:avLst/>
          </a:prstGeom>
          <a:noFill/>
          <a:ln>
            <a:noFill/>
          </a:ln>
          <a:effectLst>
            <a:outerShdw blurRad="44280" dist="28080" dir="5400000" rotWithShape="0">
              <a:srgbClr val="000000">
                <a:alpha val="31764"/>
              </a:srgbClr>
            </a:outerShdw>
          </a:effectLst>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38"/>
          <p:cNvSpPr txBox="1">
            <a:spLocks noGrp="1"/>
          </p:cNvSpPr>
          <p:nvPr>
            <p:ph type="body" idx="1"/>
          </p:nvPr>
        </p:nvSpPr>
        <p:spPr>
          <a:xfrm>
            <a:off x="19944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3" name="Google Shape;123;p38"/>
          <p:cNvSpPr txBox="1">
            <a:spLocks noGrp="1"/>
          </p:cNvSpPr>
          <p:nvPr>
            <p:ph type="body" idx="2"/>
          </p:nvPr>
        </p:nvSpPr>
        <p:spPr>
          <a:xfrm>
            <a:off x="418212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4" name="Google Shape;124;p38"/>
          <p:cNvSpPr txBox="1">
            <a:spLocks noGrp="1"/>
          </p:cNvSpPr>
          <p:nvPr>
            <p:ph type="body" idx="3"/>
          </p:nvPr>
        </p:nvSpPr>
        <p:spPr>
          <a:xfrm>
            <a:off x="8164800" y="109728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5" name="Google Shape;125;p38"/>
          <p:cNvSpPr txBox="1">
            <a:spLocks noGrp="1"/>
          </p:cNvSpPr>
          <p:nvPr>
            <p:ph type="body" idx="4"/>
          </p:nvPr>
        </p:nvSpPr>
        <p:spPr>
          <a:xfrm>
            <a:off x="19944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6" name="Google Shape;126;p38"/>
          <p:cNvSpPr txBox="1">
            <a:spLocks noGrp="1"/>
          </p:cNvSpPr>
          <p:nvPr>
            <p:ph type="body" idx="5"/>
          </p:nvPr>
        </p:nvSpPr>
        <p:spPr>
          <a:xfrm>
            <a:off x="418212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127" name="Google Shape;127;p38"/>
          <p:cNvSpPr txBox="1">
            <a:spLocks noGrp="1"/>
          </p:cNvSpPr>
          <p:nvPr>
            <p:ph type="body" idx="6"/>
          </p:nvPr>
        </p:nvSpPr>
        <p:spPr>
          <a:xfrm>
            <a:off x="8164800" y="3915000"/>
            <a:ext cx="379260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4"/>
        <p:cNvGrpSpPr/>
        <p:nvPr/>
      </p:nvGrpSpPr>
      <p:grpSpPr>
        <a:xfrm>
          <a:off x="0" y="0"/>
          <a:ext cx="0" cy="0"/>
          <a:chOff x="0" y="0"/>
          <a:chExt cx="0" cy="0"/>
        </a:xfrm>
      </p:grpSpPr>
      <p:sp>
        <p:nvSpPr>
          <p:cNvPr id="25" name="Google Shape;25;p17"/>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7"/>
          <p:cNvSpPr txBox="1">
            <a:spLocks noGrp="1"/>
          </p:cNvSpPr>
          <p:nvPr>
            <p:ph type="subTitle" idx="1"/>
          </p:nvPr>
        </p:nvSpPr>
        <p:spPr>
          <a:xfrm>
            <a:off x="199440" y="1097280"/>
            <a:ext cx="11778840" cy="539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7"/>
        <p:cNvGrpSpPr/>
        <p:nvPr/>
      </p:nvGrpSpPr>
      <p:grpSpPr>
        <a:xfrm>
          <a:off x="0" y="0"/>
          <a:ext cx="0" cy="0"/>
          <a:chOff x="0" y="0"/>
          <a:chExt cx="0" cy="0"/>
        </a:xfrm>
      </p:grpSpPr>
      <p:sp>
        <p:nvSpPr>
          <p:cNvPr id="28" name="Google Shape;28;p18"/>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8"/>
          <p:cNvSpPr txBox="1">
            <a:spLocks noGrp="1"/>
          </p:cNvSpPr>
          <p:nvPr>
            <p:ph type="body" idx="1"/>
          </p:nvPr>
        </p:nvSpPr>
        <p:spPr>
          <a:xfrm>
            <a:off x="199440" y="1097280"/>
            <a:ext cx="1177884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9"/>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33" name="Google Shape;33;p19"/>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6"/>
        <p:cNvGrpSpPr/>
        <p:nvPr/>
      </p:nvGrpSpPr>
      <p:grpSpPr>
        <a:xfrm>
          <a:off x="0" y="0"/>
          <a:ext cx="0" cy="0"/>
          <a:chOff x="0" y="0"/>
          <a:chExt cx="0" cy="0"/>
        </a:xfrm>
      </p:grpSpPr>
      <p:sp>
        <p:nvSpPr>
          <p:cNvPr id="37" name="Google Shape;37;p21"/>
          <p:cNvSpPr txBox="1">
            <a:spLocks noGrp="1"/>
          </p:cNvSpPr>
          <p:nvPr>
            <p:ph type="subTitle" idx="1"/>
          </p:nvPr>
        </p:nvSpPr>
        <p:spPr>
          <a:xfrm>
            <a:off x="0" y="232920"/>
            <a:ext cx="12191760" cy="3313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8"/>
        <p:cNvGrpSpPr/>
        <p:nvPr/>
      </p:nvGrpSpPr>
      <p:grpSpPr>
        <a:xfrm>
          <a:off x="0" y="0"/>
          <a:ext cx="0" cy="0"/>
          <a:chOff x="0" y="0"/>
          <a:chExt cx="0" cy="0"/>
        </a:xfrm>
      </p:grpSpPr>
      <p:sp>
        <p:nvSpPr>
          <p:cNvPr id="39" name="Google Shape;39;p22"/>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2"/>
          <p:cNvSpPr txBox="1">
            <a:spLocks noGrp="1"/>
          </p:cNvSpPr>
          <p:nvPr>
            <p:ph type="body" idx="1"/>
          </p:nvPr>
        </p:nvSpPr>
        <p:spPr>
          <a:xfrm>
            <a:off x="1994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1" name="Google Shape;41;p22"/>
          <p:cNvSpPr txBox="1">
            <a:spLocks noGrp="1"/>
          </p:cNvSpPr>
          <p:nvPr>
            <p:ph type="body" idx="2"/>
          </p:nvPr>
        </p:nvSpPr>
        <p:spPr>
          <a:xfrm>
            <a:off x="62348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2" name="Google Shape;42;p22"/>
          <p:cNvSpPr txBox="1">
            <a:spLocks noGrp="1"/>
          </p:cNvSpPr>
          <p:nvPr>
            <p:ph type="body" idx="3"/>
          </p:nvPr>
        </p:nvSpPr>
        <p:spPr>
          <a:xfrm>
            <a:off x="1994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3"/>
        <p:cNvGrpSpPr/>
        <p:nvPr/>
      </p:nvGrpSpPr>
      <p:grpSpPr>
        <a:xfrm>
          <a:off x="0" y="0"/>
          <a:ext cx="0" cy="0"/>
          <a:chOff x="0" y="0"/>
          <a:chExt cx="0" cy="0"/>
        </a:xfrm>
      </p:grpSpPr>
      <p:sp>
        <p:nvSpPr>
          <p:cNvPr id="44" name="Google Shape;44;p23"/>
          <p:cNvSpPr txBox="1">
            <a:spLocks noGrp="1"/>
          </p:cNvSpPr>
          <p:nvPr>
            <p:ph type="title"/>
          </p:nvPr>
        </p:nvSpPr>
        <p:spPr>
          <a:xfrm>
            <a:off x="0" y="232920"/>
            <a:ext cx="12191760" cy="7146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body" idx="1"/>
          </p:nvPr>
        </p:nvSpPr>
        <p:spPr>
          <a:xfrm>
            <a:off x="199440" y="1097280"/>
            <a:ext cx="5747760" cy="539460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6" name="Google Shape;46;p23"/>
          <p:cNvSpPr txBox="1">
            <a:spLocks noGrp="1"/>
          </p:cNvSpPr>
          <p:nvPr>
            <p:ph type="body" idx="2"/>
          </p:nvPr>
        </p:nvSpPr>
        <p:spPr>
          <a:xfrm>
            <a:off x="6234840" y="109728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
        <p:nvSpPr>
          <p:cNvPr id="47" name="Google Shape;47;p23"/>
          <p:cNvSpPr txBox="1">
            <a:spLocks noGrp="1"/>
          </p:cNvSpPr>
          <p:nvPr>
            <p:ph type="body" idx="3"/>
          </p:nvPr>
        </p:nvSpPr>
        <p:spPr>
          <a:xfrm>
            <a:off x="6234840" y="3915000"/>
            <a:ext cx="5747760" cy="257292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a:lvl1pPr>
            <a:lvl2pPr marL="914400" lvl="1" indent="-228600">
              <a:spcBef>
                <a:spcPts val="0"/>
              </a:spcBef>
              <a:spcAft>
                <a:spcPts val="0"/>
              </a:spcAft>
              <a:buSzPts val="1400"/>
              <a:buNone/>
              <a:defRPr/>
            </a:lvl2pPr>
            <a:lvl3pPr marL="1371600" lvl="2" indent="-228600">
              <a:spcBef>
                <a:spcPts val="0"/>
              </a:spcBef>
              <a:spcAft>
                <a:spcPts val="0"/>
              </a:spcAft>
              <a:buSzPts val="1400"/>
              <a:buNone/>
              <a:defRPr/>
            </a:lvl3pPr>
            <a:lvl4pPr marL="1828800" lvl="3" indent="-228600">
              <a:spcBef>
                <a:spcPts val="0"/>
              </a:spcBef>
              <a:spcAft>
                <a:spcPts val="0"/>
              </a:spcAft>
              <a:buSzPts val="1400"/>
              <a:buNone/>
              <a:defRPr/>
            </a:lvl4pPr>
            <a:lvl5pPr marL="2286000" lvl="4" indent="-228600">
              <a:spcBef>
                <a:spcPts val="0"/>
              </a:spcBef>
              <a:spcAft>
                <a:spcPts val="0"/>
              </a:spcAft>
              <a:buSzPts val="1400"/>
              <a:buNone/>
              <a:defRPr/>
            </a:lvl5pPr>
            <a:lvl6pPr marL="2743200" lvl="5" indent="-228600">
              <a:spcBef>
                <a:spcPts val="0"/>
              </a:spcBef>
              <a:spcAft>
                <a:spcPts val="0"/>
              </a:spcAft>
              <a:buSzPts val="1400"/>
              <a:buNone/>
              <a:defRPr/>
            </a:lvl6pPr>
            <a:lvl7pPr marL="3200400" lvl="6" indent="-228600">
              <a:spcBef>
                <a:spcPts val="0"/>
              </a:spcBef>
              <a:spcAft>
                <a:spcPts val="0"/>
              </a:spcAft>
              <a:buSzPts val="1400"/>
              <a:buNone/>
              <a:defRPr/>
            </a:lvl7pPr>
            <a:lvl8pPr marL="3657600" lvl="7" indent="-228600">
              <a:spcBef>
                <a:spcPts val="0"/>
              </a:spcBef>
              <a:spcAft>
                <a:spcPts val="0"/>
              </a:spcAft>
              <a:buSzPts val="1400"/>
              <a:buNone/>
              <a:defRPr/>
            </a:lvl8pPr>
            <a:lvl9pPr marL="4114800" lvl="8" indent="-22860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jpe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2"/>
          <p:cNvSpPr/>
          <p:nvPr/>
        </p:nvSpPr>
        <p:spPr>
          <a:xfrm>
            <a:off x="777240" y="6634440"/>
            <a:ext cx="5781600" cy="220680"/>
          </a:xfrm>
          <a:prstGeom prst="rect">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2"/>
          <p:cNvSpPr/>
          <p:nvPr/>
        </p:nvSpPr>
        <p:spPr>
          <a:xfrm>
            <a:off x="6559200" y="6634440"/>
            <a:ext cx="5194800" cy="220680"/>
          </a:xfrm>
          <a:prstGeom prst="rect">
            <a:avLst/>
          </a:prstGeom>
          <a:solidFill>
            <a:srgbClr val="0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2"/>
          <p:cNvSpPr/>
          <p:nvPr/>
        </p:nvSpPr>
        <p:spPr>
          <a:xfrm>
            <a:off x="11754360" y="6636960"/>
            <a:ext cx="437400" cy="22068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2"/>
          <p:cNvSpPr/>
          <p:nvPr/>
        </p:nvSpPr>
        <p:spPr>
          <a:xfrm>
            <a:off x="0" y="0"/>
            <a:ext cx="12191760" cy="232560"/>
          </a:xfrm>
          <a:prstGeom prst="rect">
            <a:avLst/>
          </a:prstGeom>
          <a:solidFill>
            <a:srgbClr val="0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2"/>
          <p:cNvSpPr/>
          <p:nvPr/>
        </p:nvSpPr>
        <p:spPr>
          <a:xfrm>
            <a:off x="0" y="6634440"/>
            <a:ext cx="776880" cy="221040"/>
          </a:xfrm>
          <a:prstGeom prst="rect">
            <a:avLst/>
          </a:prstGeom>
          <a:solidFill>
            <a:srgbClr val="C55A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1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lvl1pPr lvl="0">
              <a:spcBef>
                <a:spcPts val="0"/>
              </a:spcBef>
              <a:spcAft>
                <a:spcPts val="0"/>
              </a:spcAft>
              <a:buSzPts val="1400"/>
              <a:buNone/>
              <a:defRPr sz="18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3" name="Google Shape;73;p14"/>
          <p:cNvSpPr txBox="1">
            <a:spLocks noGrp="1"/>
          </p:cNvSpPr>
          <p:nvPr>
            <p:ph type="body" idx="1"/>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lvl1pPr marL="457200" lvl="0" indent="-228600">
              <a:spcBef>
                <a:spcPts val="0"/>
              </a:spcBef>
              <a:spcAft>
                <a:spcPts val="0"/>
              </a:spcAft>
              <a:buSzPts val="1400"/>
              <a:buNone/>
              <a:defRPr sz="1800"/>
            </a:lvl1pPr>
            <a:lvl2pPr marL="914400" lvl="1" indent="-228600">
              <a:spcBef>
                <a:spcPts val="0"/>
              </a:spcBef>
              <a:spcAft>
                <a:spcPts val="0"/>
              </a:spcAft>
              <a:buSzPts val="1400"/>
              <a:buNone/>
              <a:defRPr sz="1800"/>
            </a:lvl2pPr>
            <a:lvl3pPr marL="1371600" lvl="2" indent="-228600">
              <a:spcBef>
                <a:spcPts val="0"/>
              </a:spcBef>
              <a:spcAft>
                <a:spcPts val="0"/>
              </a:spcAft>
              <a:buSzPts val="1400"/>
              <a:buNone/>
              <a:defRPr sz="1800"/>
            </a:lvl3pPr>
            <a:lvl4pPr marL="1828800" lvl="3" indent="-228600">
              <a:spcBef>
                <a:spcPts val="0"/>
              </a:spcBef>
              <a:spcAft>
                <a:spcPts val="0"/>
              </a:spcAft>
              <a:buSzPts val="1400"/>
              <a:buNone/>
              <a:defRPr sz="1800"/>
            </a:lvl4pPr>
            <a:lvl5pPr marL="2286000" lvl="4" indent="-228600">
              <a:spcBef>
                <a:spcPts val="0"/>
              </a:spcBef>
              <a:spcAft>
                <a:spcPts val="0"/>
              </a:spcAft>
              <a:buSzPts val="1400"/>
              <a:buNone/>
              <a:defRPr sz="1800"/>
            </a:lvl5pPr>
            <a:lvl6pPr marL="2743200" lvl="5" indent="-228600">
              <a:spcBef>
                <a:spcPts val="0"/>
              </a:spcBef>
              <a:spcAft>
                <a:spcPts val="0"/>
              </a:spcAft>
              <a:buSzPts val="1400"/>
              <a:buNone/>
              <a:defRPr sz="1800"/>
            </a:lvl6pPr>
            <a:lvl7pPr marL="3200400" lvl="6" indent="-228600">
              <a:spcBef>
                <a:spcPts val="0"/>
              </a:spcBef>
              <a:spcAft>
                <a:spcPts val="0"/>
              </a:spcAft>
              <a:buSzPts val="1400"/>
              <a:buNone/>
              <a:defRPr sz="1800"/>
            </a:lvl7pPr>
            <a:lvl8pPr marL="3657600" lvl="7" indent="-228600">
              <a:spcBef>
                <a:spcPts val="0"/>
              </a:spcBef>
              <a:spcAft>
                <a:spcPts val="0"/>
              </a:spcAft>
              <a:buSzPts val="1400"/>
              <a:buNone/>
              <a:defRPr sz="1800"/>
            </a:lvl8pPr>
            <a:lvl9pPr marL="4114800" lvl="8" indent="-228600">
              <a:spcBef>
                <a:spcPts val="0"/>
              </a:spcBef>
              <a:spcAft>
                <a:spcPts val="0"/>
              </a:spcAft>
              <a:buSzPts val="1400"/>
              <a:buNone/>
              <a:defRPr sz="1800"/>
            </a:lvl9pPr>
          </a:lstStyle>
          <a:p>
            <a:endParaRPr dirty="0"/>
          </a:p>
        </p:txBody>
      </p:sp>
      <p:sp>
        <p:nvSpPr>
          <p:cNvPr id="74" name="Google Shape;74;p14"/>
          <p:cNvSpPr/>
          <p:nvPr/>
        </p:nvSpPr>
        <p:spPr>
          <a:xfrm>
            <a:off x="777240" y="6642720"/>
            <a:ext cx="5653800" cy="21492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panose="02020603050405020304"/>
                <a:ea typeface="Times New Roman" panose="02020603050405020304"/>
                <a:cs typeface="Times New Roman" panose="02020603050405020304"/>
                <a:sym typeface="Times New Roman" panose="02020603050405020304"/>
              </a:rPr>
              <a:t>Dept. of Computer Science and Engineering(AI&amp;ML)</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5" name="Google Shape;75;p14"/>
          <p:cNvSpPr/>
          <p:nvPr/>
        </p:nvSpPr>
        <p:spPr>
          <a:xfrm>
            <a:off x="6431400" y="6642000"/>
            <a:ext cx="5322600" cy="215640"/>
          </a:xfrm>
          <a:prstGeom prst="rect">
            <a:avLst/>
          </a:prstGeom>
          <a:solidFill>
            <a:srgbClr val="0080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small">
                <a:solidFill>
                  <a:srgbClr val="FFFFFF"/>
                </a:solidFill>
                <a:latin typeface="Times New Roman" panose="02020603050405020304"/>
                <a:ea typeface="Times New Roman" panose="02020603050405020304"/>
                <a:cs typeface="Times New Roman" panose="02020603050405020304"/>
                <a:sym typeface="Times New Roman" panose="02020603050405020304"/>
              </a:rPr>
              <a:t>Srinivasa Ramanujan Institute of Technology</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6" name="Google Shape;76;p14"/>
          <p:cNvSpPr/>
          <p:nvPr/>
        </p:nvSpPr>
        <p:spPr>
          <a:xfrm>
            <a:off x="11754360" y="6642000"/>
            <a:ext cx="437400" cy="2156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fld id="{00000000-1234-1234-1234-123412341234}" type="slidenum">
              <a:rPr lang="en-US" sz="1600" b="1" i="0" u="none" strike="noStrike" cap="none">
                <a:solidFill>
                  <a:srgbClr val="002060"/>
                </a:solidFill>
                <a:latin typeface="Times New Roman" panose="02020603050405020304"/>
                <a:ea typeface="Times New Roman" panose="02020603050405020304"/>
                <a:cs typeface="Times New Roman" panose="02020603050405020304"/>
                <a:sym typeface="Times New Roman" panose="02020603050405020304"/>
              </a:rPr>
              <a:t>‹#›</a:t>
            </a:fld>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77" name="Google Shape;77;p14"/>
          <p:cNvSpPr/>
          <p:nvPr/>
        </p:nvSpPr>
        <p:spPr>
          <a:xfrm>
            <a:off x="240" y="-34200"/>
            <a:ext cx="12191760" cy="232560"/>
          </a:xfrm>
          <a:prstGeom prst="rect">
            <a:avLst/>
          </a:prstGeom>
          <a:solidFill>
            <a:srgbClr val="00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500" b="1" i="1" u="none" strike="noStrike" cap="non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Advanced</a:t>
            </a:r>
            <a:r>
              <a:rPr lang="en-US" sz="1500" b="1" i="1" u="none" strike="noStrike" cap="none" baseline="0"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Parking System Using </a:t>
            </a:r>
            <a:r>
              <a:rPr lang="en-US" sz="1500" b="1" i="1" u="none" strike="noStrike" cap="none" baseline="0" dirty="0" err="1">
                <a:solidFill>
                  <a:srgbClr val="FFFFFF"/>
                </a:solidFill>
                <a:latin typeface="Times New Roman" panose="02020603050405020304"/>
                <a:ea typeface="Times New Roman" panose="02020603050405020304"/>
                <a:cs typeface="Times New Roman" panose="02020603050405020304"/>
                <a:sym typeface="Times New Roman" panose="02020603050405020304"/>
              </a:rPr>
              <a:t>IoT</a:t>
            </a:r>
            <a:endParaRPr dirty="0"/>
          </a:p>
        </p:txBody>
      </p:sp>
      <p:pic>
        <p:nvPicPr>
          <p:cNvPr id="78" name="Google Shape;78;p14"/>
          <p:cNvPicPr preferRelativeResize="0"/>
          <p:nvPr/>
        </p:nvPicPr>
        <p:blipFill rotWithShape="1">
          <a:blip r:embed="rId12"/>
          <a:srcRect/>
          <a:stretch>
            <a:fillRect/>
          </a:stretch>
        </p:blipFill>
        <p:spPr>
          <a:xfrm>
            <a:off x="11506320" y="5956200"/>
            <a:ext cx="685440" cy="685440"/>
          </a:xfrm>
          <a:prstGeom prst="rect">
            <a:avLst/>
          </a:prstGeom>
          <a:noFill/>
          <a:ln>
            <a:noFill/>
          </a:ln>
        </p:spPr>
      </p:pic>
      <p:sp>
        <p:nvSpPr>
          <p:cNvPr id="79" name="Google Shape;79;p14"/>
          <p:cNvSpPr/>
          <p:nvPr/>
        </p:nvSpPr>
        <p:spPr>
          <a:xfrm>
            <a:off x="0" y="6642720"/>
            <a:ext cx="776880" cy="214920"/>
          </a:xfrm>
          <a:prstGeom prst="rect">
            <a:avLst/>
          </a:prstGeom>
          <a:solidFill>
            <a:srgbClr val="C55A1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u="none" strike="noStrike" cap="small">
                <a:solidFill>
                  <a:srgbClr val="FFFFFF"/>
                </a:solidFill>
                <a:latin typeface="Times New Roman" panose="02020603050405020304"/>
                <a:ea typeface="Times New Roman" panose="02020603050405020304"/>
                <a:cs typeface="Times New Roman" panose="02020603050405020304"/>
                <a:sym typeface="Times New Roman" panose="02020603050405020304"/>
              </a:rPr>
              <a:t>Batch</a:t>
            </a:r>
            <a:r>
              <a:rPr lang="en-US" sz="1600" b="0" i="0" u="none" strike="noStrike" cap="small">
                <a:solidFill>
                  <a:srgbClr val="FFFFFF"/>
                </a:solidFill>
                <a:latin typeface="Times New Roman" panose="02020603050405020304"/>
                <a:ea typeface="Times New Roman" panose="02020603050405020304"/>
                <a:cs typeface="Times New Roman" panose="02020603050405020304"/>
                <a:sym typeface="Times New Roman" panose="02020603050405020304"/>
              </a:rPr>
              <a:t>-</a:t>
            </a:r>
            <a:r>
              <a:rPr lang="en-US" sz="1400" b="0" i="0" u="none" strike="noStrike" cap="small">
                <a:solidFill>
                  <a:srgbClr val="FFFFFF"/>
                </a:solidFill>
                <a:latin typeface="Times New Roman" panose="02020603050405020304"/>
                <a:ea typeface="Times New Roman" panose="02020603050405020304"/>
                <a:cs typeface="Times New Roman" panose="02020603050405020304"/>
                <a:sym typeface="Times New Roman" panose="02020603050405020304"/>
              </a:rPr>
              <a:t>4</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8.jpeg"/><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
          <p:cNvSpPr txBox="1"/>
          <p:nvPr/>
        </p:nvSpPr>
        <p:spPr>
          <a:xfrm>
            <a:off x="5536747" y="1762457"/>
            <a:ext cx="2382924" cy="58453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panose="020B0604020202020204"/>
              <a:buNone/>
            </a:pPr>
            <a:r>
              <a:rPr lang="en-US"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Mamatha C</a:t>
            </a:r>
            <a:endParaRPr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300"/>
              </a:spcBef>
              <a:spcAft>
                <a:spcPts val="0"/>
              </a:spcAft>
              <a:buClr>
                <a:schemeClr val="dk1"/>
              </a:buClr>
              <a:buSzPct val="100000"/>
              <a:buFont typeface="Arial" panose="020B0604020202020204"/>
              <a:buNone/>
            </a:pPr>
            <a:r>
              <a:rPr lang="en-US"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Roll No. 204G1A3321</a:t>
            </a:r>
            <a:endParaRPr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3" name="Google Shape;133;p1"/>
          <p:cNvSpPr txBox="1"/>
          <p:nvPr/>
        </p:nvSpPr>
        <p:spPr>
          <a:xfrm>
            <a:off x="3682763" y="2535961"/>
            <a:ext cx="4672674" cy="89804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400"/>
              <a:buFont typeface="Arial" panose="020B0604020202020204"/>
              <a:buNone/>
            </a:pPr>
            <a:r>
              <a:rPr lang="en-US" sz="14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a:t>
            </a:r>
          </a:p>
          <a:p>
            <a:pPr marL="0" marR="0" lvl="0" indent="0" algn="ctr" rtl="0">
              <a:lnSpc>
                <a:spcPct val="90000"/>
              </a:lnSpc>
              <a:spcBef>
                <a:spcPts val="200"/>
              </a:spcBef>
              <a:spcAft>
                <a:spcPts val="0"/>
              </a:spcAft>
              <a:buClr>
                <a:schemeClr val="dk1"/>
              </a:buClr>
              <a:buSzPts val="2400"/>
              <a:buFont typeface="Arial" panose="020B0604020202020204"/>
              <a:buNone/>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Mr. A. Kiran Kumar , </a:t>
            </a:r>
            <a:r>
              <a:rPr lang="en-US" sz="1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M.Tech(Ph.D)</a:t>
            </a:r>
            <a:endParaRPr sz="1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200"/>
              </a:spcBef>
              <a:spcAft>
                <a:spcPts val="0"/>
              </a:spcAft>
              <a:buClr>
                <a:schemeClr val="dk1"/>
              </a:buClr>
              <a:buSzPts val="1400"/>
              <a:buFont typeface="Arial" panose="020B0604020202020204"/>
              <a:buNone/>
            </a:pPr>
            <a:r>
              <a:rPr lang="en-US" sz="1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Assistant Professor</a:t>
            </a:r>
          </a:p>
        </p:txBody>
      </p:sp>
      <p:sp>
        <p:nvSpPr>
          <p:cNvPr id="134" name="Google Shape;134;p1"/>
          <p:cNvSpPr txBox="1"/>
          <p:nvPr/>
        </p:nvSpPr>
        <p:spPr>
          <a:xfrm>
            <a:off x="1514475" y="5162533"/>
            <a:ext cx="9163049" cy="1427181"/>
          </a:xfrm>
          <a:prstGeom prst="rect">
            <a:avLst/>
          </a:prstGeom>
          <a:noFill/>
          <a:ln>
            <a:noFill/>
          </a:ln>
        </p:spPr>
        <p:txBody>
          <a:bodyPr spcFirstLastPara="1" wrap="square" lIns="91425" tIns="45700" rIns="91425" bIns="45700" anchor="t" anchorCtr="0">
            <a:normAutofit fontScale="52499" lnSpcReduction="20000"/>
          </a:bodyPr>
          <a:lstStyle/>
          <a:p>
            <a:pPr marL="0" marR="0" lvl="0" indent="0" algn="ctr" rtl="0">
              <a:lnSpc>
                <a:spcPct val="90000"/>
              </a:lnSpc>
              <a:spcBef>
                <a:spcPts val="0"/>
              </a:spcBef>
              <a:spcAft>
                <a:spcPts val="0"/>
              </a:spcAft>
              <a:buClr>
                <a:schemeClr val="dk1"/>
              </a:buClr>
              <a:buSzPct val="100000"/>
              <a:buFont typeface="Arial" panose="020B0604020202020204"/>
              <a:buNone/>
            </a:pPr>
            <a:r>
              <a:rPr lang="en-US" sz="4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Computer Science and Engineering (AI&amp;ML)    </a:t>
            </a:r>
            <a:endParaRPr sz="4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500"/>
              </a:spcBef>
              <a:spcAft>
                <a:spcPts val="0"/>
              </a:spcAft>
              <a:buClr>
                <a:srgbClr val="FF0000"/>
              </a:buClr>
              <a:buSzPct val="100000"/>
              <a:buFont typeface="Arial" panose="020B0604020202020204"/>
              <a:buNone/>
            </a:pPr>
            <a:r>
              <a:rPr lang="en-US" sz="6500" b="0"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Srinivasa Ramanujan Institute of Technology</a:t>
            </a:r>
          </a:p>
          <a:p>
            <a:pPr marL="0" marR="0" lvl="0" indent="0" algn="ctr" rtl="0">
              <a:lnSpc>
                <a:spcPct val="90000"/>
              </a:lnSpc>
              <a:spcBef>
                <a:spcPts val="300"/>
              </a:spcBef>
              <a:spcAft>
                <a:spcPts val="0"/>
              </a:spcAft>
              <a:buClr>
                <a:schemeClr val="dk1"/>
              </a:buClr>
              <a:buSzPct val="100000"/>
              <a:buFont typeface="Arial" panose="020B0604020202020204"/>
              <a:buNone/>
            </a:pPr>
            <a:r>
              <a:rPr lang="en-US" sz="3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Autonomous</a:t>
            </a:r>
            <a:endParaRPr sz="3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300"/>
              </a:spcBef>
              <a:spcAft>
                <a:spcPts val="0"/>
              </a:spcAft>
              <a:buClr>
                <a:schemeClr val="dk1"/>
              </a:buClr>
              <a:buSzPct val="100000"/>
              <a:buFont typeface="Arial" panose="020B0604020202020204"/>
              <a:buNone/>
            </a:pP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Rotarypuram Village, B K Samudram Mandal, Ananthapuramu – 515701.</a:t>
            </a:r>
          </a:p>
          <a:p>
            <a:pPr marL="0" marR="0" lvl="0" indent="0" algn="ctr" rtl="0">
              <a:lnSpc>
                <a:spcPct val="90000"/>
              </a:lnSpc>
              <a:spcBef>
                <a:spcPts val="1000"/>
              </a:spcBef>
              <a:spcAft>
                <a:spcPts val="0"/>
              </a:spcAft>
              <a:buClr>
                <a:srgbClr val="1E4E79"/>
              </a:buClr>
              <a:buSzPct val="100000"/>
              <a:buFont typeface="Arial" panose="020B0604020202020204"/>
              <a:buNone/>
            </a:pPr>
            <a:r>
              <a:rPr lang="en-US" sz="2500" b="1" i="0" u="none" strike="noStrike" cap="none">
                <a:solidFill>
                  <a:srgbClr val="1E4E79"/>
                </a:solidFill>
                <a:latin typeface="Times New Roman" panose="02020603050405020304"/>
                <a:ea typeface="Times New Roman" panose="02020603050405020304"/>
                <a:cs typeface="Times New Roman" panose="02020603050405020304"/>
                <a:sym typeface="Times New Roman" panose="02020603050405020304"/>
              </a:rPr>
              <a:t>2023-2024</a:t>
            </a:r>
            <a:endParaRPr sz="25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1100"/>
              </a:spcBef>
              <a:spcAft>
                <a:spcPts val="0"/>
              </a:spcAft>
              <a:buClr>
                <a:schemeClr val="dk1"/>
              </a:buClr>
              <a:buSzPct val="1000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5" name="Google Shape;135;p1"/>
          <p:cNvSpPr txBox="1"/>
          <p:nvPr/>
        </p:nvSpPr>
        <p:spPr>
          <a:xfrm>
            <a:off x="885929" y="1745391"/>
            <a:ext cx="2382924" cy="58453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panose="020B0604020202020204"/>
              <a:buNone/>
            </a:pPr>
            <a:r>
              <a:rPr lang="en-US"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Revanth D</a:t>
            </a:r>
            <a:endParaRPr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300"/>
              </a:spcBef>
              <a:spcAft>
                <a:spcPts val="0"/>
              </a:spcAft>
              <a:buClr>
                <a:schemeClr val="dk1"/>
              </a:buClr>
              <a:buSzPct val="100000"/>
              <a:buFont typeface="Arial" panose="020B0604020202020204"/>
              <a:buNone/>
            </a:pPr>
            <a:r>
              <a:rPr lang="en-US"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Roll No. 204G1A3336</a:t>
            </a:r>
            <a:endParaRPr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1"/>
          <p:cNvSpPr txBox="1"/>
          <p:nvPr/>
        </p:nvSpPr>
        <p:spPr>
          <a:xfrm>
            <a:off x="8217807" y="1762457"/>
            <a:ext cx="3065385" cy="857864"/>
          </a:xfrm>
          <a:prstGeom prst="rect">
            <a:avLst/>
          </a:prstGeom>
          <a:noFill/>
          <a:ln>
            <a:noFill/>
          </a:ln>
        </p:spPr>
        <p:txBody>
          <a:bodyPr spcFirstLastPara="1" wrap="square" lIns="91425" tIns="45700" rIns="91425" bIns="45700" anchor="t" anchorCtr="0">
            <a:normAutofit fontScale="55000" lnSpcReduction="20000"/>
          </a:bodyPr>
          <a:lstStyle/>
          <a:p>
            <a:pPr algn="ctr">
              <a:lnSpc>
                <a:spcPct val="90000"/>
              </a:lnSpc>
              <a:spcBef>
                <a:spcPts val="300"/>
              </a:spcBef>
              <a:buClr>
                <a:schemeClr val="dk1"/>
              </a:buClr>
              <a:buSzPct val="100000"/>
            </a:pPr>
            <a:r>
              <a:rPr lang="en-US" sz="44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Sai Hemanth Kumar M</a:t>
            </a:r>
            <a:endParaRPr lang="en-US" sz="23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300"/>
              </a:spcBef>
              <a:spcAft>
                <a:spcPts val="0"/>
              </a:spcAft>
              <a:buClr>
                <a:schemeClr val="dk1"/>
              </a:buClr>
              <a:buSzPct val="100000"/>
              <a:buFont typeface="Arial" panose="020B0604020202020204"/>
              <a:buNone/>
            </a:pPr>
            <a:r>
              <a:rPr lang="en-US" sz="23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Roll No. 204G1A3339</a:t>
            </a:r>
          </a:p>
        </p:txBody>
      </p:sp>
      <p:sp>
        <p:nvSpPr>
          <p:cNvPr id="137" name="Google Shape;137;p1"/>
          <p:cNvSpPr txBox="1"/>
          <p:nvPr/>
        </p:nvSpPr>
        <p:spPr>
          <a:xfrm>
            <a:off x="3139456" y="1775582"/>
            <a:ext cx="2382924" cy="584534"/>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panose="020B0604020202020204"/>
              <a:buNone/>
            </a:pPr>
            <a:r>
              <a:rPr lang="en-US" sz="2600" b="0" i="0" u="none" strike="noStrike" cap="none"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Mahitha</a:t>
            </a:r>
            <a:r>
              <a:rPr lang="en-US"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K</a:t>
            </a:r>
            <a:endParaRPr sz="26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300"/>
              </a:spcBef>
              <a:spcAft>
                <a:spcPts val="0"/>
              </a:spcAft>
              <a:buClr>
                <a:schemeClr val="dk1"/>
              </a:buClr>
              <a:buSzPct val="100000"/>
              <a:buFont typeface="Arial" panose="020B0604020202020204"/>
              <a:buNone/>
            </a:pPr>
            <a:r>
              <a:rPr lang="en-US"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Roll No. 204G1A3320</a:t>
            </a:r>
            <a:endParaRPr sz="12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8" name="Google Shape;138;p1"/>
          <p:cNvSpPr/>
          <p:nvPr/>
        </p:nvSpPr>
        <p:spPr>
          <a:xfrm>
            <a:off x="755009" y="335271"/>
            <a:ext cx="10528183" cy="857864"/>
          </a:xfrm>
          <a:prstGeom prst="roundRect">
            <a:avLst>
              <a:gd name="adj" fmla="val 16667"/>
            </a:avLst>
          </a:prstGeom>
          <a:solidFill>
            <a:srgbClr val="FF6600"/>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Advanced Parking System</a:t>
            </a:r>
            <a:r>
              <a:rPr lang="en-US" sz="3200">
                <a:solidFill>
                  <a:schemeClr val="lt1"/>
                </a:solidFill>
                <a:latin typeface="Times New Roman" panose="02020603050405020304"/>
                <a:ea typeface="Times New Roman" panose="02020603050405020304"/>
                <a:cs typeface="Times New Roman" panose="02020603050405020304"/>
                <a:sym typeface="Times New Roman" panose="02020603050405020304"/>
              </a:rPr>
              <a:t> Using IoT</a:t>
            </a:r>
            <a:r>
              <a:rPr lang="en-US" sz="32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 </a:t>
            </a:r>
            <a:endParaRPr sz="32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9" name="Google Shape;139;p1"/>
          <p:cNvSpPr/>
          <p:nvPr/>
        </p:nvSpPr>
        <p:spPr>
          <a:xfrm>
            <a:off x="2714840" y="1261696"/>
            <a:ext cx="6762303" cy="338041"/>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6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by</a:t>
            </a:r>
          </a:p>
        </p:txBody>
      </p:sp>
      <p:pic>
        <p:nvPicPr>
          <p:cNvPr id="140" name="Google Shape;140;p1"/>
          <p:cNvPicPr preferRelativeResize="0"/>
          <p:nvPr/>
        </p:nvPicPr>
        <p:blipFill rotWithShape="1">
          <a:blip r:embed="rId3"/>
          <a:srcRect/>
          <a:stretch>
            <a:fillRect/>
          </a:stretch>
        </p:blipFill>
        <p:spPr>
          <a:xfrm>
            <a:off x="5174154" y="3416664"/>
            <a:ext cx="1843673" cy="16854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de7cb84c6_1_0"/>
          <p:cNvSpPr txBox="1">
            <a:spLocks noGrp="1"/>
          </p:cNvSpPr>
          <p:nvPr>
            <p:ph type="title"/>
          </p:nvPr>
        </p:nvSpPr>
        <p:spPr>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r>
              <a:rPr lang="en-US" sz="3000">
                <a:latin typeface="Times New Roman" panose="02020603050405020304"/>
                <a:ea typeface="Times New Roman" panose="02020603050405020304"/>
                <a:cs typeface="Times New Roman" panose="02020603050405020304"/>
                <a:sym typeface="Times New Roman" panose="02020603050405020304"/>
              </a:rPr>
              <a:t>Literature survey on paper-4</a:t>
            </a:r>
            <a:r>
              <a:rPr lang="en-US" sz="2800">
                <a:latin typeface="Times New Roman" panose="02020603050405020304"/>
                <a:ea typeface="Times New Roman" panose="02020603050405020304"/>
                <a:cs typeface="Times New Roman" panose="02020603050405020304"/>
                <a:sym typeface="Times New Roman" panose="02020603050405020304"/>
              </a:rPr>
              <a:t> </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a:extLst>
              <a:ext uri="{FF2B5EF4-FFF2-40B4-BE49-F238E27FC236}">
                <a16:creationId xmlns:a16="http://schemas.microsoft.com/office/drawing/2014/main" id="{C350B93E-08FA-E3E7-7CE7-FC7A6AD4509C}"/>
              </a:ext>
            </a:extLst>
          </p:cNvPr>
          <p:cNvSpPr>
            <a:spLocks noGrp="1"/>
          </p:cNvSpPr>
          <p:nvPr>
            <p:ph type="body" idx="1"/>
          </p:nvPr>
        </p:nvSpPr>
        <p:spPr>
          <a:xfrm>
            <a:off x="517366" y="1312333"/>
            <a:ext cx="11155680" cy="5312304"/>
          </a:xfrm>
        </p:spPr>
        <p:txBody>
          <a:bodyPr>
            <a:noAutofit/>
          </a:bodyPr>
          <a:lstStyle/>
          <a:p>
            <a:r>
              <a:rPr lang="en-US" sz="2800" dirty="0">
                <a:latin typeface="Times New Roman" panose="02020603050405020304" pitchFamily="18" charset="0"/>
                <a:cs typeface="Times New Roman" panose="02020603050405020304" pitchFamily="18" charset="0"/>
              </a:rPr>
              <a:t>The following are considered as the expected outcomes of the proposed project:</a:t>
            </a:r>
          </a:p>
          <a:p>
            <a:pPr marL="6858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Real-time detection of parking slot availability with in the defined parking field.</a:t>
            </a:r>
          </a:p>
          <a:p>
            <a:pPr marL="6858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Implementation of Smart Gate System improves overall security &amp; effectiveness of the setup at entry and exit levels.</a:t>
            </a:r>
          </a:p>
          <a:p>
            <a:pPr marL="685800" indent="-457200">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Developing an Accurate Improper parking instance detection with integrated alert system and a User-friendly Slot Booking System interface.</a:t>
            </a:r>
            <a:endParaRPr lang="en-IN" sz="2800" dirty="0">
              <a:latin typeface="Times New Roman" panose="02020603050405020304" pitchFamily="18" charset="0"/>
              <a:cs typeface="Times New Roman" panose="02020603050405020304" pitchFamily="18" charset="0"/>
            </a:endParaRPr>
          </a:p>
        </p:txBody>
      </p:sp>
      <p:sp>
        <p:nvSpPr>
          <p:cNvPr id="210" name="Google Shape;210;g24de7cb84c6_1_0"/>
          <p:cNvSpPr txBox="1">
            <a:spLocks noGrp="1"/>
          </p:cNvSpPr>
          <p:nvPr>
            <p:ph type="title" idx="4294967295"/>
          </p:nvPr>
        </p:nvSpPr>
        <p:spPr>
          <a:xfrm>
            <a:off x="-1" y="205488"/>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Expected Outcomes</a:t>
            </a:r>
          </a:p>
        </p:txBody>
      </p:sp>
    </p:spTree>
    <p:extLst>
      <p:ext uri="{BB962C8B-B14F-4D97-AF65-F5344CB8AC3E}">
        <p14:creationId xmlns:p14="http://schemas.microsoft.com/office/powerpoint/2010/main" val="52409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de7cb84c6_1_0"/>
          <p:cNvSpPr txBox="1">
            <a:spLocks noGrp="1"/>
          </p:cNvSpPr>
          <p:nvPr>
            <p:ph type="title"/>
          </p:nvPr>
        </p:nvSpPr>
        <p:spPr>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r>
              <a:rPr lang="en-US" sz="3000">
                <a:latin typeface="Times New Roman" panose="02020603050405020304"/>
                <a:ea typeface="Times New Roman" panose="02020603050405020304"/>
                <a:cs typeface="Times New Roman" panose="02020603050405020304"/>
                <a:sym typeface="Times New Roman" panose="02020603050405020304"/>
              </a:rPr>
              <a:t>Literature survey on paper-4</a:t>
            </a:r>
            <a:r>
              <a:rPr lang="en-US" sz="2800">
                <a:latin typeface="Times New Roman" panose="02020603050405020304"/>
                <a:ea typeface="Times New Roman" panose="02020603050405020304"/>
                <a:cs typeface="Times New Roman" panose="02020603050405020304"/>
                <a:sym typeface="Times New Roman" panose="02020603050405020304"/>
              </a:rPr>
              <a:t> </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a:extLst>
              <a:ext uri="{FF2B5EF4-FFF2-40B4-BE49-F238E27FC236}">
                <a16:creationId xmlns:a16="http://schemas.microsoft.com/office/drawing/2014/main" id="{C350B93E-08FA-E3E7-7CE7-FC7A6AD4509C}"/>
              </a:ext>
            </a:extLst>
          </p:cNvPr>
          <p:cNvSpPr>
            <a:spLocks noGrp="1"/>
          </p:cNvSpPr>
          <p:nvPr>
            <p:ph type="body" idx="1"/>
          </p:nvPr>
        </p:nvSpPr>
        <p:spPr>
          <a:xfrm>
            <a:off x="91593" y="1164566"/>
            <a:ext cx="7815532" cy="5197917"/>
          </a:xfrm>
        </p:spPr>
        <p:txBody>
          <a:bodyPr>
            <a:noAutofit/>
          </a:bodyPr>
          <a:lstStyle/>
          <a:p>
            <a:r>
              <a:rPr lang="en-US" sz="2800" dirty="0">
                <a:latin typeface="Times New Roman" panose="02020603050405020304" pitchFamily="18" charset="0"/>
                <a:cs typeface="Times New Roman" panose="02020603050405020304" pitchFamily="18" charset="0"/>
              </a:rPr>
              <a:t>       IoT stands for the "Internet of Things." It refers to the network of physical objects, devices, vehicles, and other items embedded with sensors, software, and connectivity, which enables them to connect and exchange data. </a:t>
            </a:r>
          </a:p>
          <a:p>
            <a:r>
              <a:rPr lang="en-US" sz="2800" dirty="0">
                <a:latin typeface="Times New Roman" panose="02020603050405020304" pitchFamily="18" charset="0"/>
                <a:cs typeface="Times New Roman" panose="02020603050405020304" pitchFamily="18" charset="0"/>
              </a:rPr>
              <a:t>		This network allows these objects to collect and exchange data, leading to the creation of smart, interconnected systems and environments. </a:t>
            </a:r>
          </a:p>
          <a:p>
            <a:r>
              <a:rPr lang="en-US" sz="2800" dirty="0">
                <a:latin typeface="Times New Roman" panose="02020603050405020304" pitchFamily="18" charset="0"/>
                <a:cs typeface="Times New Roman" panose="02020603050405020304" pitchFamily="18" charset="0"/>
              </a:rPr>
              <a:t>		IoT technology is utilized for a wide range of applications, including smart home devices, industrial automation, environmental monitoring, healthcare systems, and much more. </a:t>
            </a:r>
            <a:endParaRPr lang="en-IN" sz="2800" dirty="0">
              <a:latin typeface="Times New Roman" panose="02020603050405020304" pitchFamily="18" charset="0"/>
              <a:cs typeface="Times New Roman" panose="02020603050405020304" pitchFamily="18" charset="0"/>
            </a:endParaRPr>
          </a:p>
        </p:txBody>
      </p:sp>
      <p:sp>
        <p:nvSpPr>
          <p:cNvPr id="210" name="Google Shape;210;g24de7cb84c6_1_0"/>
          <p:cNvSpPr txBox="1">
            <a:spLocks noGrp="1"/>
          </p:cNvSpPr>
          <p:nvPr>
            <p:ph type="title" idx="4294967295"/>
          </p:nvPr>
        </p:nvSpPr>
        <p:spPr>
          <a:xfrm>
            <a:off x="0" y="160211"/>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Project’s Field of Application</a:t>
            </a:r>
            <a:endPar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a:extLst>
              <a:ext uri="{FF2B5EF4-FFF2-40B4-BE49-F238E27FC236}">
                <a16:creationId xmlns:a16="http://schemas.microsoft.com/office/drawing/2014/main" id="{92FE5774-8D1D-2FB2-7C1A-DE0D3B18225B}"/>
              </a:ext>
            </a:extLst>
          </p:cNvPr>
          <p:cNvPicPr>
            <a:picLocks noChangeAspect="1"/>
          </p:cNvPicPr>
          <p:nvPr/>
        </p:nvPicPr>
        <p:blipFill>
          <a:blip r:embed="rId3"/>
          <a:stretch>
            <a:fillRect/>
          </a:stretch>
        </p:blipFill>
        <p:spPr>
          <a:xfrm>
            <a:off x="8000227" y="1293963"/>
            <a:ext cx="3693891" cy="4676908"/>
          </a:xfrm>
          <a:prstGeom prst="rect">
            <a:avLst/>
          </a:prstGeom>
        </p:spPr>
      </p:pic>
    </p:spTree>
    <p:extLst>
      <p:ext uri="{BB962C8B-B14F-4D97-AF65-F5344CB8AC3E}">
        <p14:creationId xmlns:p14="http://schemas.microsoft.com/office/powerpoint/2010/main" val="104843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de7cb84c6_1_0"/>
          <p:cNvSpPr txBox="1">
            <a:spLocks noGrp="1"/>
          </p:cNvSpPr>
          <p:nvPr>
            <p:ph type="title" idx="4294967295"/>
          </p:nvPr>
        </p:nvSpPr>
        <p:spPr>
          <a:xfrm>
            <a:off x="0" y="233363"/>
            <a:ext cx="12192000" cy="714375"/>
          </a:xfrm>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r>
              <a:rPr lang="en-US" sz="3000">
                <a:latin typeface="Times New Roman" panose="02020603050405020304"/>
                <a:ea typeface="Times New Roman" panose="02020603050405020304"/>
                <a:cs typeface="Times New Roman" panose="02020603050405020304"/>
                <a:sym typeface="Times New Roman" panose="02020603050405020304"/>
              </a:rPr>
              <a:t>Literature survey on paper-4</a:t>
            </a:r>
            <a:r>
              <a:rPr lang="en-US" sz="2800">
                <a:latin typeface="Times New Roman" panose="02020603050405020304"/>
                <a:ea typeface="Times New Roman" panose="02020603050405020304"/>
                <a:cs typeface="Times New Roman" panose="02020603050405020304"/>
                <a:sym typeface="Times New Roman" panose="02020603050405020304"/>
              </a:rPr>
              <a:t> </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10" name="Google Shape;210;g24de7cb84c6_1_0"/>
          <p:cNvSpPr txBox="1">
            <a:spLocks noGrp="1"/>
          </p:cNvSpPr>
          <p:nvPr>
            <p:ph type="title" idx="4294967295"/>
          </p:nvPr>
        </p:nvSpPr>
        <p:spPr>
          <a:xfrm>
            <a:off x="0" y="196787"/>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Basic Block Diagram</a:t>
            </a:r>
            <a:r>
              <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p>
        </p:txBody>
      </p:sp>
      <p:pic>
        <p:nvPicPr>
          <p:cNvPr id="211" name="Google Shape;211;g24de7cb84c6_1_0"/>
          <p:cNvPicPr preferRelativeResize="0"/>
          <p:nvPr/>
        </p:nvPicPr>
        <p:blipFill>
          <a:blip r:embed="rId3"/>
          <a:stretch>
            <a:fillRect/>
          </a:stretch>
        </p:blipFill>
        <p:spPr>
          <a:xfrm>
            <a:off x="1501713" y="1006200"/>
            <a:ext cx="9188572" cy="539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24de7cb84c6_1_6"/>
          <p:cNvSpPr txBox="1">
            <a:spLocks noGrp="1"/>
          </p:cNvSpPr>
          <p:nvPr>
            <p:ph type="title"/>
          </p:nvPr>
        </p:nvSpPr>
        <p:spPr>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a:p>
            <a:pPr marL="0" lvl="0" indent="0" algn="just" rtl="0">
              <a:lnSpc>
                <a:spcPct val="90000"/>
              </a:lnSpc>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18" name="Google Shape;218;g24de7cb84c6_1_6"/>
          <p:cNvSpPr txBox="1">
            <a:spLocks noGrp="1"/>
          </p:cNvSpPr>
          <p:nvPr>
            <p:ph type="body" idx="1"/>
          </p:nvPr>
        </p:nvSpPr>
        <p:spPr>
          <a:xfrm>
            <a:off x="457200" y="1371600"/>
            <a:ext cx="6000750" cy="5120280"/>
          </a:xfrm>
          <a:prstGeom prst="rect">
            <a:avLst/>
          </a:prstGeom>
        </p:spPr>
        <p:txBody>
          <a:bodyPr spcFirstLastPara="1" wrap="square" lIns="0" tIns="0" rIns="0" bIns="0" anchor="t" anchorCtr="0">
            <a:normAutofit fontScale="55000" lnSpcReduction="20000"/>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5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Hardware Components:</a:t>
            </a:r>
            <a:endParaRPr sz="5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Mega</a:t>
            </a:r>
            <a:endParaRPr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Node MCU</a:t>
            </a:r>
            <a:endParaRPr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IR sensors</a:t>
            </a:r>
            <a:endParaRPr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Servo motors</a:t>
            </a:r>
            <a:endParaRPr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LCD display</a:t>
            </a: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Buzzer</a:t>
            </a:r>
          </a:p>
          <a:p>
            <a:pPr marL="457200" lvl="0" indent="-393065" algn="l" rtl="0">
              <a:spcBef>
                <a:spcPts val="0"/>
              </a:spcBef>
              <a:spcAft>
                <a:spcPts val="0"/>
              </a:spcAft>
              <a:buClr>
                <a:schemeClr val="dk1"/>
              </a:buClr>
              <a:buSzPct val="100000"/>
              <a:buFont typeface="Times New Roman" panose="02020603050405020304"/>
              <a:buChar char="●"/>
            </a:pPr>
            <a:r>
              <a:rPr lang="en-US" sz="51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Transformers, Regulators, Capacitors</a:t>
            </a:r>
          </a:p>
          <a:p>
            <a:pPr indent="-393065">
              <a:buClr>
                <a:schemeClr val="dk1"/>
              </a:buClr>
              <a:buSzPct val="100000"/>
              <a:buFont typeface="Times New Roman" panose="02020603050405020304"/>
              <a:buChar char="●"/>
            </a:pPr>
            <a:r>
              <a:rPr lang="en-IN" sz="5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Power supply 12v AC </a:t>
            </a:r>
          </a:p>
          <a:p>
            <a:pPr indent="-393065">
              <a:buClr>
                <a:schemeClr val="dk1"/>
              </a:buClr>
              <a:buSzPct val="100000"/>
              <a:buFont typeface="Times New Roman" panose="02020603050405020304"/>
              <a:buChar char="●"/>
            </a:pPr>
            <a:r>
              <a:rPr lang="en-IN" sz="51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12v 1A Adapter </a:t>
            </a:r>
          </a:p>
          <a:p>
            <a:pPr indent="-393065">
              <a:buClr>
                <a:schemeClr val="dk1"/>
              </a:buClr>
              <a:buSzPct val="100000"/>
              <a:buFont typeface="Times New Roman" panose="02020603050405020304"/>
              <a:buChar char="●"/>
            </a:pPr>
            <a:r>
              <a:rPr lang="en-IN" sz="5100" kern="100" dirty="0">
                <a:latin typeface="Times New Roman" panose="02020603050405020304" pitchFamily="18" charset="0"/>
                <a:ea typeface="Calibri" panose="020F0502020204030204" pitchFamily="34" charset="0"/>
                <a:cs typeface="Times New Roman" panose="02020603050405020304" pitchFamily="18" charset="0"/>
              </a:rPr>
              <a:t>LED indicators (Green &amp; Red)</a:t>
            </a:r>
          </a:p>
          <a:p>
            <a:pPr indent="-393065">
              <a:buClr>
                <a:schemeClr val="dk1"/>
              </a:buClr>
              <a:buSzPct val="100000"/>
              <a:buFont typeface="Times New Roman" panose="02020603050405020304"/>
              <a:buChar char="●"/>
            </a:pPr>
            <a:r>
              <a:rPr lang="en-IN" sz="5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Jumper wires</a:t>
            </a:r>
          </a:p>
          <a:p>
            <a:pPr marL="64135" lvl="0" indent="0" algn="l" rtl="0">
              <a:spcBef>
                <a:spcPts val="0"/>
              </a:spcBef>
              <a:spcAft>
                <a:spcPts val="0"/>
              </a:spcAft>
              <a:buClr>
                <a:schemeClr val="dk1"/>
              </a:buClr>
              <a:buSzPct val="100000"/>
            </a:pPr>
            <a:endParaRPr sz="4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4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4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US" sz="45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4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a:extLst>
              <a:ext uri="{FF2B5EF4-FFF2-40B4-BE49-F238E27FC236}">
                <a16:creationId xmlns:a16="http://schemas.microsoft.com/office/drawing/2014/main" id="{95B8D885-840A-7562-BC6D-7BCBDE4960AA}"/>
              </a:ext>
            </a:extLst>
          </p:cNvPr>
          <p:cNvSpPr>
            <a:spLocks noGrp="1"/>
          </p:cNvSpPr>
          <p:nvPr>
            <p:ph type="body" idx="2"/>
          </p:nvPr>
        </p:nvSpPr>
        <p:spPr>
          <a:xfrm>
            <a:off x="6572250" y="1371600"/>
            <a:ext cx="5410350" cy="5120280"/>
          </a:xfrm>
        </p:spPr>
        <p:txBody>
          <a:bodyPr/>
          <a:lstStyle/>
          <a:p>
            <a:pPr marL="0" lvl="0" indent="0" algn="l" rtl="0">
              <a:spcBef>
                <a:spcPts val="0"/>
              </a:spcBef>
              <a:spcAft>
                <a:spcPts val="0"/>
              </a:spcAft>
              <a:buNone/>
            </a:pPr>
            <a:r>
              <a:rPr lang="en-US" sz="30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Software Components:</a:t>
            </a:r>
          </a:p>
          <a:p>
            <a:pPr marL="457200" lvl="0" indent="-393065" algn="l" rtl="0">
              <a:spcBef>
                <a:spcPts val="0"/>
              </a:spcBef>
              <a:spcAft>
                <a:spcPts val="0"/>
              </a:spcAft>
              <a:buClr>
                <a:schemeClr val="dk1"/>
              </a:buClr>
              <a:buSzPct val="1000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Blynk IoT platform</a:t>
            </a:r>
          </a:p>
          <a:p>
            <a:pPr marL="457200" lvl="0" indent="-393065" algn="l" rtl="0">
              <a:spcBef>
                <a:spcPts val="0"/>
              </a:spcBef>
              <a:spcAft>
                <a:spcPts val="0"/>
              </a:spcAft>
              <a:buClr>
                <a:schemeClr val="dk1"/>
              </a:buClr>
              <a:buSzPct val="1000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IDE software</a:t>
            </a:r>
          </a:p>
          <a:p>
            <a:pPr marL="457200" lvl="0" indent="-393065" algn="l" rtl="0">
              <a:spcBef>
                <a:spcPts val="0"/>
              </a:spcBef>
              <a:spcAft>
                <a:spcPts val="0"/>
              </a:spcAft>
              <a:buClr>
                <a:schemeClr val="dk1"/>
              </a:buClr>
              <a:buSzPct val="100000"/>
              <a:buFont typeface="Times New Roman" panose="02020603050405020304"/>
              <a:buChar char="●"/>
            </a:pPr>
            <a:r>
              <a:rPr lang="en-US" sz="2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TinkerCAD</a:t>
            </a: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Web based Software</a:t>
            </a:r>
          </a:p>
          <a:p>
            <a:endParaRPr lang="en-IN" dirty="0"/>
          </a:p>
        </p:txBody>
      </p:sp>
      <p:sp>
        <p:nvSpPr>
          <p:cNvPr id="219" name="Google Shape;219;g24de7cb84c6_1_6"/>
          <p:cNvSpPr txBox="1">
            <a:spLocks noGrp="1"/>
          </p:cNvSpPr>
          <p:nvPr>
            <p:ph type="title" idx="4294967295"/>
          </p:nvPr>
        </p:nvSpPr>
        <p:spPr>
          <a:xfrm>
            <a:off x="0" y="233363"/>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3000">
                <a:latin typeface="Times New Roman" panose="02020603050405020304"/>
                <a:ea typeface="Times New Roman" panose="02020603050405020304"/>
                <a:cs typeface="Times New Roman" panose="02020603050405020304"/>
                <a:sym typeface="Times New Roman" panose="02020603050405020304"/>
              </a:rPr>
              <a:t>Design &amp; Implementation of Objective-1</a:t>
            </a:r>
            <a:r>
              <a:rPr lang="en-US" sz="2800" b="0" strike="noStrik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2800" b="0" strike="noStrik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g24de7cb84c6_1_6"/>
          <p:cNvSpPr txBox="1">
            <a:spLocks noGrp="1"/>
          </p:cNvSpPr>
          <p:nvPr>
            <p:ph type="title" idx="4294967295"/>
          </p:nvPr>
        </p:nvSpPr>
        <p:spPr>
          <a:xfrm>
            <a:off x="0" y="233363"/>
            <a:ext cx="12192000"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Components &amp; Description</a:t>
            </a:r>
            <a:endPar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4de7cb84c6_1_14"/>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endParaRPr sz="300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27" name="Google Shape;227;g24de7cb84c6_1_14"/>
          <p:cNvSpPr txBox="1">
            <a:spLocks noGrp="1"/>
          </p:cNvSpPr>
          <p:nvPr>
            <p:ph type="body" idx="1"/>
          </p:nvPr>
        </p:nvSpPr>
        <p:spPr>
          <a:xfrm>
            <a:off x="282254" y="1450460"/>
            <a:ext cx="8093996" cy="5394600"/>
          </a:xfrm>
          <a:prstGeom prst="rect">
            <a:avLst/>
          </a:prstGeom>
        </p:spPr>
        <p:txBody>
          <a:bodyPr spcFirstLastPara="1" wrap="square" lIns="0" tIns="0" rIns="0" bIns="0" anchor="ctr" anchorCtr="0">
            <a:norm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Arduino Mega 2560 R3 is a microcontroller board based on the ATmega2560. It is an updated version of the original Arduino Mega.</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Arduino Mega 2560 R3 offers a generous 54 digital input/output pins, 16 analog inputs.</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With 256 KB of flash memory and 8KB of SRAM, the Mega 2560 offers significantly more storage space than the standard Arduino Uno.</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Mega 2560 is compatible with most shields designed for the Arduino Uno and other boards, making it easy to expand its capabilities with additional modules and sensors</a:t>
            </a:r>
          </a:p>
          <a:p>
            <a:pPr marL="914400" lvl="0" indent="0" algn="just" rtl="0">
              <a:spcBef>
                <a:spcPts val="0"/>
              </a:spcBef>
              <a:spcAft>
                <a:spcPts val="0"/>
              </a:spcAft>
              <a:buNone/>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lang="en-IN"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8" name="Google Shape;228;g24de7cb84c6_1_14"/>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Arduino Mega2560 R3-Board </a:t>
            </a:r>
            <a:endParaRPr lang="en-US"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 name="Picture 1">
            <a:extLst>
              <a:ext uri="{FF2B5EF4-FFF2-40B4-BE49-F238E27FC236}">
                <a16:creationId xmlns:a16="http://schemas.microsoft.com/office/drawing/2014/main" id="{616A6875-14E6-F84E-7AFD-CFB66550B6FB}"/>
              </a:ext>
            </a:extLst>
          </p:cNvPr>
          <p:cNvPicPr>
            <a:picLocks noChangeAspect="1"/>
          </p:cNvPicPr>
          <p:nvPr/>
        </p:nvPicPr>
        <p:blipFill>
          <a:blip r:embed="rId3"/>
          <a:stretch>
            <a:fillRect/>
          </a:stretch>
        </p:blipFill>
        <p:spPr>
          <a:xfrm>
            <a:off x="8872094" y="1135234"/>
            <a:ext cx="2694666" cy="5346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24de7cb84c6_1_27"/>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Node MCU</a:t>
            </a:r>
          </a:p>
        </p:txBody>
      </p:sp>
      <p:sp>
        <p:nvSpPr>
          <p:cNvPr id="236" name="Google Shape;236;g24de7cb84c6_1_27"/>
          <p:cNvSpPr txBox="1">
            <a:spLocks noGrp="1"/>
          </p:cNvSpPr>
          <p:nvPr>
            <p:ph type="body" idx="1"/>
          </p:nvPr>
        </p:nvSpPr>
        <p:spPr>
          <a:xfrm>
            <a:off x="244414" y="698740"/>
            <a:ext cx="8634398" cy="5672991"/>
          </a:xfrm>
          <a:prstGeom prst="rect">
            <a:avLst/>
          </a:prstGeom>
        </p:spPr>
        <p:txBody>
          <a:bodyPr spcFirstLastPara="1" wrap="square" lIns="0" tIns="0" rIns="0" bIns="0" anchor="t" anchorCtr="0">
            <a:noAutofit/>
          </a:bodyPr>
          <a:lstStyle/>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Node MCU can transmit data wirelessly to a central server or cloud platform, allowing parking operators or users to access parking space availability information via a smartphone app or a website.</a:t>
            </a:r>
          </a:p>
          <a:p>
            <a:pPr marL="457200" lvl="0" indent="-406400" algn="just" rtl="0">
              <a:spcBef>
                <a:spcPts val="0"/>
              </a:spcBef>
              <a:spcAft>
                <a:spcPts val="0"/>
              </a:spcAft>
              <a:buClr>
                <a:schemeClr val="dk1"/>
              </a:buClr>
              <a:buSzPts val="2800"/>
              <a:buFont typeface="Times New Roman" panose="02020603050405020304"/>
              <a:buChar char="●"/>
            </a:pPr>
            <a:r>
              <a:rPr lang="en-IN"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Node MCU development board typically features several GPIO (General Purpose Input/Output) pins, which may include GPIO0, GPIO1, GPIO2, GPIO3, GPIO4, GPIO5, GPIO9, GPIO10, and others, depending on the specific Node MCU board version. </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Node MCU's Wi-Fi capabilities and compatibility with various sensors and actuators make it a versatile choice for enhancing the functionality of a car parking system</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dirty="0">
              <a:solidFill>
                <a:schemeClr val="dk1"/>
              </a:solidFill>
            </a:endParaRPr>
          </a:p>
          <a:p>
            <a:pPr marL="0" lvl="0" indent="0" algn="l" rtl="0">
              <a:spcBef>
                <a:spcPts val="0"/>
              </a:spcBef>
              <a:spcAft>
                <a:spcPts val="0"/>
              </a:spcAft>
              <a:buNone/>
            </a:pPr>
            <a:endParaRPr sz="2800" dirty="0">
              <a:solidFill>
                <a:schemeClr val="dk1"/>
              </a:solidFill>
            </a:endParaRPr>
          </a:p>
          <a:p>
            <a:pPr marL="0" lvl="0" indent="0" algn="l"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2800" dirty="0">
              <a:solidFill>
                <a:schemeClr val="dk1"/>
              </a:solidFill>
            </a:endParaRPr>
          </a:p>
        </p:txBody>
      </p:sp>
      <p:sp>
        <p:nvSpPr>
          <p:cNvPr id="238" name="Google Shape;238;g24de7cb84c6_1_27"/>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Node MCU</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050" name="Picture 2">
            <a:extLst>
              <a:ext uri="{FF2B5EF4-FFF2-40B4-BE49-F238E27FC236}">
                <a16:creationId xmlns:a16="http://schemas.microsoft.com/office/drawing/2014/main" id="{242276B8-D743-1BED-3A65-30EDB682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742" y="1148436"/>
            <a:ext cx="2401028" cy="48480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8d219cd6cf_0_0"/>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45" name="Google Shape;245;g28d219cd6cf_0_0"/>
          <p:cNvSpPr txBox="1">
            <a:spLocks noGrp="1"/>
          </p:cNvSpPr>
          <p:nvPr>
            <p:ph type="body" idx="1"/>
          </p:nvPr>
        </p:nvSpPr>
        <p:spPr>
          <a:xfrm>
            <a:off x="478546" y="1632548"/>
            <a:ext cx="7497555" cy="5394600"/>
          </a:xfrm>
          <a:prstGeom prst="rect">
            <a:avLst/>
          </a:prstGeom>
        </p:spPr>
        <p:txBody>
          <a:bodyPr spcFirstLastPara="1" wrap="square" lIns="0" tIns="0" rIns="0" bIns="0" anchor="t" anchorCtr="0">
            <a:norm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IR (Infrared) sensors are electronic devices that can detect and respond to the presence of infrared radiation.</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Infrared radiation is a type of electromagnetic radiation that is invisible to the human eye because it has a longer wavelength than visible light.</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g28d219cd6cf_0_0"/>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IR Sensors Module</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074" name="Picture 2">
            <a:extLst>
              <a:ext uri="{FF2B5EF4-FFF2-40B4-BE49-F238E27FC236}">
                <a16:creationId xmlns:a16="http://schemas.microsoft.com/office/drawing/2014/main" id="{A6B2B39C-FF79-6E32-FE8D-7A654B74B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23507">
            <a:off x="8882419" y="2400188"/>
            <a:ext cx="2628144" cy="23303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28d219cd6cf_0_8"/>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54" name="Google Shape;254;g28d219cd6cf_0_8"/>
          <p:cNvSpPr txBox="1">
            <a:spLocks noGrp="1"/>
          </p:cNvSpPr>
          <p:nvPr>
            <p:ph type="body" idx="1"/>
          </p:nvPr>
        </p:nvSpPr>
        <p:spPr>
          <a:xfrm>
            <a:off x="570367" y="1539089"/>
            <a:ext cx="6750881" cy="5422511"/>
          </a:xfrm>
          <a:prstGeom prst="rect">
            <a:avLst/>
          </a:prstGeom>
        </p:spPr>
        <p:txBody>
          <a:bodyPr spcFirstLastPara="1" wrap="square" lIns="0" tIns="0" rIns="0" bIns="0" anchor="t" anchorCtr="0">
            <a:normAutofit/>
          </a:bodyPr>
          <a:lstStyle/>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Servo motors are a type of rotary actuator that provides precise control of angular or rotational position, velocity, and acceleration. They are widely used in various applications that require controlled and automated movement.</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5" name="Google Shape;255;g28d219cd6cf_0_8"/>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Servo Motor</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56" name="Google Shape;256;g28d219cd6cf_0_8"/>
          <p:cNvPicPr preferRelativeResize="0"/>
          <p:nvPr/>
        </p:nvPicPr>
        <p:blipFill>
          <a:blip r:embed="rId3"/>
          <a:stretch>
            <a:fillRect/>
          </a:stretch>
        </p:blipFill>
        <p:spPr>
          <a:xfrm>
            <a:off x="7642658" y="1383683"/>
            <a:ext cx="3978975" cy="3785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8d219cd6cf_0_20"/>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63" name="Google Shape;263;g28d219cd6cf_0_20"/>
          <p:cNvSpPr txBox="1">
            <a:spLocks noGrp="1"/>
          </p:cNvSpPr>
          <p:nvPr>
            <p:ph type="body" idx="1"/>
          </p:nvPr>
        </p:nvSpPr>
        <p:spPr>
          <a:xfrm>
            <a:off x="399483" y="1946495"/>
            <a:ext cx="6743701" cy="5466030"/>
          </a:xfrm>
          <a:prstGeom prst="rect">
            <a:avLst/>
          </a:prstGeom>
        </p:spPr>
        <p:txBody>
          <a:bodyPr spcFirstLastPara="1" wrap="square" lIns="0" tIns="0" rIns="0" bIns="0" anchor="t" anchorCtr="0">
            <a:norm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LCD stands for "Liquid Crystal Display." It is a type of flat-panel display technology used in a wide range of electronic devices, from televisions and computer monitors. LCDs are preferred for their thin and energy-efficient characteristics.</a:t>
            </a:r>
          </a:p>
        </p:txBody>
      </p:sp>
      <p:sp>
        <p:nvSpPr>
          <p:cNvPr id="264" name="Google Shape;264;g28d219cd6cf_0_20"/>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LCD’s (Liquid Crystal Display)</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65" name="Google Shape;265;g28d219cd6cf_0_20"/>
          <p:cNvPicPr preferRelativeResize="0"/>
          <p:nvPr/>
        </p:nvPicPr>
        <p:blipFill>
          <a:blip r:embed="rId3"/>
          <a:stretch>
            <a:fillRect/>
          </a:stretch>
        </p:blipFill>
        <p:spPr>
          <a:xfrm>
            <a:off x="7396680" y="2079905"/>
            <a:ext cx="4395837" cy="24446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28d219cd6cf_0_20"/>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63" name="Google Shape;263;g28d219cd6cf_0_20"/>
          <p:cNvSpPr txBox="1">
            <a:spLocks noGrp="1"/>
          </p:cNvSpPr>
          <p:nvPr>
            <p:ph type="body" idx="1"/>
          </p:nvPr>
        </p:nvSpPr>
        <p:spPr>
          <a:xfrm>
            <a:off x="415507" y="1492370"/>
            <a:ext cx="8081512" cy="4442604"/>
          </a:xfrm>
          <a:prstGeom prst="rect">
            <a:avLst/>
          </a:prstGeom>
        </p:spPr>
        <p:txBody>
          <a:bodyPr spcFirstLastPara="1" wrap="square" lIns="0" tIns="0" rIns="0" bIns="0" anchor="t" anchorCtr="0">
            <a:norm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buzzer in the context of IoT refers to a type of audible indicator that can be integrated into Internet of Things (IoT) devices or systems. </a:t>
            </a:r>
          </a:p>
          <a:p>
            <a:pPr marL="457200" lvl="0" indent="-406400" algn="just" rtl="0">
              <a:spcBef>
                <a:spcPts val="0"/>
              </a:spcBef>
              <a:spcAft>
                <a:spcPts val="0"/>
              </a:spcAft>
              <a:buClr>
                <a:schemeClr val="dk1"/>
              </a:buClr>
              <a:buSzPts val="2800"/>
              <a:buFont typeface="Times New Roman" panose="02020603050405020304"/>
              <a:buChar char="●"/>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It is typically used to produce sound alerts, notifications, or indications based on specific conditions or triggers within the IoT environment. This can include alerting users to events such as motion detection, system malfunctions, or successful operations..</a:t>
            </a:r>
          </a:p>
        </p:txBody>
      </p:sp>
      <p:sp>
        <p:nvSpPr>
          <p:cNvPr id="264" name="Google Shape;264;g28d219cd6cf_0_20"/>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Buzzer Module</a:t>
            </a:r>
            <a:endParaRPr lang="en-US"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4098" name="Picture 2">
            <a:extLst>
              <a:ext uri="{FF2B5EF4-FFF2-40B4-BE49-F238E27FC236}">
                <a16:creationId xmlns:a16="http://schemas.microsoft.com/office/drawing/2014/main" id="{B8D66102-7A3E-62DD-F3B5-4065507BC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481" y="2088746"/>
            <a:ext cx="2680507" cy="268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11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Contents</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txBox="1">
            <a:spLocks noGrp="1"/>
          </p:cNvSpPr>
          <p:nvPr>
            <p:ph type="body" idx="4294967295"/>
          </p:nvPr>
        </p:nvSpPr>
        <p:spPr>
          <a:xfrm>
            <a:off x="0" y="947520"/>
            <a:ext cx="12191760" cy="5677560"/>
          </a:xfrm>
          <a:prstGeom prst="rect">
            <a:avLst/>
          </a:prstGeom>
          <a:noFill/>
          <a:ln>
            <a:noFill/>
          </a:ln>
        </p:spPr>
        <p:txBody>
          <a:bodyPr spcFirstLastPara="1" wrap="square" lIns="91425" tIns="45700" rIns="91425" bIns="45700" anchor="t" anchorCtr="0">
            <a:noAutofit/>
          </a:bodyPr>
          <a:lstStyle/>
          <a:p>
            <a:pPr marL="342900" indent="-342900" algn="just">
              <a:lnSpc>
                <a:spcPct val="90000"/>
              </a:lnSpc>
              <a:spcBef>
                <a:spcPts val="1001"/>
              </a:spcBef>
              <a:buSzPct val="100058"/>
              <a:buFont typeface="Arial" panose="020B0604020202020204" pitchFamily="34" charset="0"/>
              <a:buChar char="•"/>
            </a:pPr>
            <a:r>
              <a:rPr lang="en-US" sz="2800" b="0" strike="noStrike" spc="-1" dirty="0">
                <a:solidFill>
                  <a:srgbClr val="000000"/>
                </a:solidFill>
                <a:latin typeface="Times New Roman"/>
              </a:rPr>
              <a:t>Abstract</a:t>
            </a:r>
          </a:p>
          <a:p>
            <a:pPr marL="342900" indent="-342900" algn="just">
              <a:lnSpc>
                <a:spcPct val="90000"/>
              </a:lnSpc>
              <a:spcBef>
                <a:spcPts val="1001"/>
              </a:spcBef>
              <a:buSzPct val="100058"/>
              <a:buFont typeface="Arial" panose="020B0604020202020204" pitchFamily="34" charset="0"/>
              <a:buChar char="•"/>
            </a:pPr>
            <a:r>
              <a:rPr lang="en-US" sz="2800" spc="-1" dirty="0">
                <a:solidFill>
                  <a:srgbClr val="000000"/>
                </a:solidFill>
                <a:latin typeface="Times New Roman"/>
              </a:rPr>
              <a:t>Introduction</a:t>
            </a:r>
          </a:p>
          <a:p>
            <a:pPr marL="342900" indent="-342900" algn="just">
              <a:lnSpc>
                <a:spcPct val="90000"/>
              </a:lnSpc>
              <a:spcBef>
                <a:spcPts val="1001"/>
              </a:spcBef>
              <a:buSzPct val="100058"/>
              <a:buFont typeface="Arial" panose="020B0604020202020204" pitchFamily="34" charset="0"/>
              <a:buChar char="•"/>
            </a:pPr>
            <a:r>
              <a:rPr lang="en-US" sz="2800" b="0" strike="noStrike" spc="-1" dirty="0">
                <a:solidFill>
                  <a:srgbClr val="000000"/>
                </a:solidFill>
                <a:latin typeface="Times New Roman"/>
              </a:rPr>
              <a:t>Literature survey</a:t>
            </a:r>
            <a:endParaRPr lang="en-US" sz="2800" spc="-1" dirty="0">
              <a:latin typeface="Times New Roman"/>
            </a:endParaRPr>
          </a:p>
          <a:p>
            <a:pPr marL="342900" indent="-342900" algn="just">
              <a:lnSpc>
                <a:spcPct val="90000"/>
              </a:lnSpc>
              <a:spcBef>
                <a:spcPts val="1001"/>
              </a:spcBef>
              <a:buSzPct val="100058"/>
              <a:buFont typeface="Arial" panose="020B0604020202020204" pitchFamily="34" charset="0"/>
              <a:buChar char="•"/>
            </a:pPr>
            <a:r>
              <a:rPr lang="en-IN" sz="2800" b="0" strike="noStrike" spc="-1" dirty="0">
                <a:solidFill>
                  <a:srgbClr val="000000"/>
                </a:solidFill>
                <a:latin typeface="Times New Roman"/>
              </a:rPr>
              <a:t>Existing System</a:t>
            </a:r>
            <a:endParaRPr lang="en-US" sz="2800" spc="-1" dirty="0">
              <a:latin typeface="Times New Roman"/>
            </a:endParaRPr>
          </a:p>
          <a:p>
            <a:pPr marL="342900" indent="-342900" algn="just">
              <a:lnSpc>
                <a:spcPct val="90000"/>
              </a:lnSpc>
              <a:spcBef>
                <a:spcPts val="1001"/>
              </a:spcBef>
              <a:buSzPct val="100058"/>
              <a:buFont typeface="Arial" panose="020B0604020202020204" pitchFamily="34" charset="0"/>
              <a:buChar char="•"/>
            </a:pPr>
            <a:r>
              <a:rPr lang="en-US" sz="2800" b="0" strike="noStrike" spc="-1" dirty="0">
                <a:solidFill>
                  <a:srgbClr val="000000"/>
                </a:solidFill>
                <a:latin typeface="Times New Roman"/>
              </a:rPr>
              <a:t>Proposed </a:t>
            </a:r>
            <a:r>
              <a:rPr lang="en-US" sz="2800" spc="-1" dirty="0">
                <a:solidFill>
                  <a:srgbClr val="000000"/>
                </a:solidFill>
                <a:latin typeface="Times New Roman"/>
              </a:rPr>
              <a:t>system</a:t>
            </a:r>
          </a:p>
          <a:p>
            <a:pPr marL="342900" indent="-342900" algn="just">
              <a:lnSpc>
                <a:spcPct val="90000"/>
              </a:lnSpc>
              <a:spcBef>
                <a:spcPts val="1001"/>
              </a:spcBef>
              <a:buSzPct val="100058"/>
              <a:buFont typeface="Arial" panose="020B0604020202020204" pitchFamily="34" charset="0"/>
              <a:buChar char="•"/>
            </a:pPr>
            <a:r>
              <a:rPr lang="en-US" sz="2800" spc="-1" dirty="0">
                <a:solidFill>
                  <a:srgbClr val="000000"/>
                </a:solidFill>
                <a:latin typeface="Times New Roman"/>
              </a:rPr>
              <a:t>Planning and Design</a:t>
            </a:r>
            <a:endParaRPr lang="en-US" sz="2800" spc="-1" dirty="0">
              <a:latin typeface="Times New Roman"/>
            </a:endParaRPr>
          </a:p>
          <a:p>
            <a:pPr marL="342900" indent="-342900" algn="just">
              <a:lnSpc>
                <a:spcPct val="90000"/>
              </a:lnSpc>
              <a:spcBef>
                <a:spcPts val="1001"/>
              </a:spcBef>
              <a:buSzPct val="100058"/>
              <a:buFont typeface="Arial" panose="020B0604020202020204" pitchFamily="34" charset="0"/>
              <a:buChar char="•"/>
            </a:pPr>
            <a:r>
              <a:rPr lang="en-US" sz="2800" spc="-1" dirty="0">
                <a:solidFill>
                  <a:srgbClr val="000000"/>
                </a:solidFill>
                <a:latin typeface="Times New Roman"/>
              </a:rPr>
              <a:t>Implementation</a:t>
            </a:r>
            <a:endParaRPr lang="en-US" sz="2800" spc="-1" dirty="0">
              <a:latin typeface="Times New Roman"/>
            </a:endParaRPr>
          </a:p>
          <a:p>
            <a:pPr marL="342900" indent="-342900" algn="just">
              <a:lnSpc>
                <a:spcPct val="90000"/>
              </a:lnSpc>
              <a:spcBef>
                <a:spcPts val="1001"/>
              </a:spcBef>
              <a:buSzPct val="100058"/>
              <a:buFont typeface="Arial" panose="020B0604020202020204" pitchFamily="34" charset="0"/>
              <a:buChar char="•"/>
            </a:pPr>
            <a:r>
              <a:rPr lang="en-US" sz="2800" b="0" strike="noStrike" spc="-1" dirty="0">
                <a:solidFill>
                  <a:srgbClr val="000000"/>
                </a:solidFill>
                <a:latin typeface="Times New Roman"/>
              </a:rPr>
              <a:t>Output </a:t>
            </a:r>
          </a:p>
          <a:p>
            <a:pPr marL="342900" indent="-342900" algn="just">
              <a:lnSpc>
                <a:spcPct val="90000"/>
              </a:lnSpc>
              <a:spcBef>
                <a:spcPts val="1001"/>
              </a:spcBef>
              <a:buSzPct val="100058"/>
              <a:buFont typeface="Arial" panose="020B0604020202020204" pitchFamily="34" charset="0"/>
              <a:buChar char="•"/>
            </a:pPr>
            <a:r>
              <a:rPr lang="en-IN" sz="2800" spc="-1" dirty="0">
                <a:solidFill>
                  <a:srgbClr val="000000"/>
                </a:solidFill>
                <a:latin typeface="Times New Roman"/>
              </a:rPr>
              <a:t>Paper submitted proof</a:t>
            </a:r>
          </a:p>
          <a:p>
            <a:pPr marL="342900" indent="-342900" algn="just">
              <a:lnSpc>
                <a:spcPct val="90000"/>
              </a:lnSpc>
              <a:spcBef>
                <a:spcPts val="1001"/>
              </a:spcBef>
              <a:buSzPct val="100058"/>
              <a:buFont typeface="Arial" panose="020B0604020202020204" pitchFamily="34" charset="0"/>
              <a:buChar char="•"/>
            </a:pPr>
            <a:r>
              <a:rPr lang="en-IN" sz="2800" spc="-1" dirty="0">
                <a:solidFill>
                  <a:srgbClr val="000000"/>
                </a:solidFill>
                <a:latin typeface="Times New Roman"/>
              </a:rPr>
              <a:t>References</a:t>
            </a:r>
          </a:p>
          <a:p>
            <a:pPr marL="0" lvl="0" indent="0" algn="just" rtl="0">
              <a:lnSpc>
                <a:spcPct val="90000"/>
              </a:lnSpc>
              <a:spcBef>
                <a:spcPts val="1000"/>
              </a:spcBef>
              <a:spcAft>
                <a:spcPts val="0"/>
              </a:spcAft>
              <a:buNone/>
            </a:pPr>
            <a:endPar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5126" name="Picture 6">
            <a:extLst>
              <a:ext uri="{FF2B5EF4-FFF2-40B4-BE49-F238E27FC236}">
                <a16:creationId xmlns:a16="http://schemas.microsoft.com/office/drawing/2014/main" id="{ECA34663-860C-176E-DBC1-452D4B9D0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273503">
            <a:off x="9824810" y="1027985"/>
            <a:ext cx="1678095" cy="1678095"/>
          </a:xfrm>
          <a:prstGeom prst="rect">
            <a:avLst/>
          </a:prstGeom>
          <a:noFill/>
          <a:extLst>
            <a:ext uri="{909E8E84-426E-40DD-AFC4-6F175D3DCCD1}">
              <a14:hiddenFill xmlns:a14="http://schemas.microsoft.com/office/drawing/2010/main">
                <a:solidFill>
                  <a:srgbClr val="FFFFFF"/>
                </a:solidFill>
              </a14:hiddenFill>
            </a:ext>
          </a:extLst>
        </p:spPr>
      </p:pic>
      <p:sp>
        <p:nvSpPr>
          <p:cNvPr id="263" name="Google Shape;263;g28d219cd6cf_0_20"/>
          <p:cNvSpPr txBox="1">
            <a:spLocks noGrp="1"/>
          </p:cNvSpPr>
          <p:nvPr>
            <p:ph type="body" idx="1"/>
          </p:nvPr>
        </p:nvSpPr>
        <p:spPr>
          <a:xfrm>
            <a:off x="112143" y="1121434"/>
            <a:ext cx="9126747" cy="5305245"/>
          </a:xfrm>
          <a:prstGeom prst="rect">
            <a:avLst/>
          </a:prstGeom>
        </p:spPr>
        <p:txBody>
          <a:bodyPr spcFirstLastPara="1" wrap="square" lIns="0" tIns="0" rIns="0" bIns="0" anchor="t" anchorCtr="0">
            <a:no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Transformers are electrical devices that are used to transfer electrical energy between circuits through electromagnetic induction. In IoT, they are used for voltage transformation, isolation, and impedance matching.</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Regulators are electronic components or circuits used to maintain a constant output voltage or current level. They are essential for stabilizing power supply voltages, which is critical for the reliable operation of IoT devices.</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Capacitors are passive electronic components that store and release electrical energy. In IoT, capacitors are used for power conditioning, energy storage, noise filtering, and maintaining stability in voltage levels.</a:t>
            </a:r>
          </a:p>
          <a:p>
            <a:pPr marL="457200" lvl="0" indent="-406400" algn="just" rtl="0">
              <a:spcBef>
                <a:spcPts val="0"/>
              </a:spcBef>
              <a:spcAft>
                <a:spcPts val="0"/>
              </a:spcAft>
              <a:buClr>
                <a:schemeClr val="dk1"/>
              </a:buClr>
              <a:buSzPts val="2800"/>
              <a:buFont typeface="Times New Roman" panose="02020603050405020304"/>
              <a:buChar char="●"/>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4" name="Google Shape;264;g28d219cd6cf_0_20"/>
          <p:cNvSpPr txBox="1">
            <a:spLocks noGrp="1"/>
          </p:cNvSpPr>
          <p:nvPr>
            <p:ph type="title"/>
          </p:nvPr>
        </p:nvSpPr>
        <p:spPr>
          <a:xfrm>
            <a:off x="0" y="215667"/>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Transformers, Regulators &amp; Capacitors</a:t>
            </a:r>
            <a:endParaRPr lang="en-US"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5122" name="Picture 2">
            <a:extLst>
              <a:ext uri="{FF2B5EF4-FFF2-40B4-BE49-F238E27FC236}">
                <a16:creationId xmlns:a16="http://schemas.microsoft.com/office/drawing/2014/main" id="{03247809-FA97-C538-0B10-123502D8F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5980" y="4607585"/>
            <a:ext cx="206692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3B6D3D9-FCED-E5CB-6A9B-2B1A6B1D19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128845" flipV="1">
            <a:off x="9685947" y="2921408"/>
            <a:ext cx="1992227" cy="150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348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7172" name="Picture 4">
            <a:extLst>
              <a:ext uri="{FF2B5EF4-FFF2-40B4-BE49-F238E27FC236}">
                <a16:creationId xmlns:a16="http://schemas.microsoft.com/office/drawing/2014/main" id="{85C493CD-2E96-3FD3-BB41-2BFE3A0B5A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7467" y="3612436"/>
            <a:ext cx="3512328" cy="2341552"/>
          </a:xfrm>
          <a:prstGeom prst="rect">
            <a:avLst/>
          </a:prstGeom>
          <a:noFill/>
          <a:extLst>
            <a:ext uri="{909E8E84-426E-40DD-AFC4-6F175D3DCCD1}">
              <a14:hiddenFill xmlns:a14="http://schemas.microsoft.com/office/drawing/2010/main">
                <a:solidFill>
                  <a:srgbClr val="FFFFFF"/>
                </a:solidFill>
              </a14:hiddenFill>
            </a:ext>
          </a:extLst>
        </p:spPr>
      </p:pic>
      <p:sp>
        <p:nvSpPr>
          <p:cNvPr id="263" name="Google Shape;263;g28d219cd6cf_0_20"/>
          <p:cNvSpPr txBox="1">
            <a:spLocks noGrp="1"/>
          </p:cNvSpPr>
          <p:nvPr>
            <p:ph type="body" idx="1"/>
          </p:nvPr>
        </p:nvSpPr>
        <p:spPr>
          <a:xfrm>
            <a:off x="224285" y="1052423"/>
            <a:ext cx="8160589" cy="5093981"/>
          </a:xfrm>
          <a:prstGeom prst="rect">
            <a:avLst/>
          </a:prstGeom>
        </p:spPr>
        <p:txBody>
          <a:bodyPr spcFirstLastPara="1" wrap="square" lIns="0" tIns="0" rIns="0" bIns="0" anchor="t" anchorCtr="0">
            <a:noAutofit/>
          </a:bodyPr>
          <a:lstStyle/>
          <a:p>
            <a:pPr marL="50800" lvl="0" indent="0" algn="just" rtl="0">
              <a:spcBef>
                <a:spcPts val="0"/>
              </a:spcBef>
              <a:spcAft>
                <a:spcPts val="0"/>
              </a:spcAft>
              <a:buClr>
                <a:schemeClr val="dk1"/>
              </a:buClr>
              <a:buSzPts val="2800"/>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12V AC Power Supply is an electrical power supply that provides power at a voltage level of 12 volts in the form of an alternating current (AC). AC power is the standard form of electrical power distributed to homes and businesses.</a:t>
            </a:r>
          </a:p>
          <a:p>
            <a:pPr marL="457200" lvl="0" indent="-406400" algn="just" rtl="0">
              <a:spcBef>
                <a:spcPts val="0"/>
              </a:spcBef>
              <a:spcAft>
                <a:spcPts val="0"/>
              </a:spcAft>
              <a:buClr>
                <a:schemeClr val="dk1"/>
              </a:buClr>
              <a:buSzPts val="2800"/>
              <a:buFont typeface="Times New Roman" panose="02020603050405020304"/>
              <a:buChar char="●"/>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12V 1A Adapter is a power adapter that converts AC power from a wall socket to a lower voltage level (12V) and direct current (DC). The 1A specification indicates the current rating of the adapter, which in this case is 1 ampere. </a:t>
            </a:r>
          </a:p>
        </p:txBody>
      </p:sp>
      <p:sp>
        <p:nvSpPr>
          <p:cNvPr id="264" name="Google Shape;264;g28d219cd6cf_0_20"/>
          <p:cNvSpPr txBox="1">
            <a:spLocks noGrp="1"/>
          </p:cNvSpPr>
          <p:nvPr>
            <p:ph type="title"/>
          </p:nvPr>
        </p:nvSpPr>
        <p:spPr>
          <a:xfrm>
            <a:off x="0" y="215667"/>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LED Indicators &amp; Jumper Wires</a:t>
            </a:r>
            <a:endParaRPr lang="en-US"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7170" name="Picture 2">
            <a:extLst>
              <a:ext uri="{FF2B5EF4-FFF2-40B4-BE49-F238E27FC236}">
                <a16:creationId xmlns:a16="http://schemas.microsoft.com/office/drawing/2014/main" id="{A8768A5A-C4C7-83A2-90F0-B2970A290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7467" y="1222799"/>
            <a:ext cx="3257910" cy="2443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232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g28d219cd6cf_0_20"/>
          <p:cNvSpPr txBox="1">
            <a:spLocks noGrp="1"/>
          </p:cNvSpPr>
          <p:nvPr>
            <p:ph type="body" idx="1"/>
          </p:nvPr>
        </p:nvSpPr>
        <p:spPr>
          <a:xfrm>
            <a:off x="474452" y="1324239"/>
            <a:ext cx="8160589" cy="5067936"/>
          </a:xfrm>
          <a:prstGeom prst="rect">
            <a:avLst/>
          </a:prstGeom>
        </p:spPr>
        <p:txBody>
          <a:bodyPr spcFirstLastPara="1" wrap="square" lIns="0" tIns="0" rIns="0" bIns="0" anchor="t" anchorCtr="0">
            <a:noAutofit/>
          </a:bodyPr>
          <a:lstStyle/>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LEDs (Light Emitting Diodes) are used to visually indicate the status of a device or to provide feedback to the user. They are often used in IoT projects to showcase the activation of a sensor, the connection status of a device, or the output of a microcontroller.</a:t>
            </a:r>
          </a:p>
          <a:p>
            <a:pPr marL="457200" lvl="0" indent="-406400" algn="just" rtl="0">
              <a:spcBef>
                <a:spcPts val="0"/>
              </a:spcBef>
              <a:spcAft>
                <a:spcPts val="0"/>
              </a:spcAft>
              <a:buClr>
                <a:schemeClr val="dk1"/>
              </a:buClr>
              <a:buSzPts val="2800"/>
              <a:buFont typeface="Times New Roman" panose="02020603050405020304"/>
              <a:buChar char="●"/>
            </a:pPr>
            <a:endPar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Jumper wires are used to create electrical connections between different components such as sensors, microcontrollers, and other electronic modules. They are crucial for establishing the necessary circuitry in IoT projects.</a:t>
            </a:r>
          </a:p>
        </p:txBody>
      </p:sp>
      <p:sp>
        <p:nvSpPr>
          <p:cNvPr id="264" name="Google Shape;264;g28d219cd6cf_0_20"/>
          <p:cNvSpPr txBox="1">
            <a:spLocks noGrp="1"/>
          </p:cNvSpPr>
          <p:nvPr>
            <p:ph type="title"/>
          </p:nvPr>
        </p:nvSpPr>
        <p:spPr>
          <a:xfrm>
            <a:off x="0" y="215667"/>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LED Indicators &amp; Jumper Wires</a:t>
            </a:r>
            <a:endParaRPr lang="en-US"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154" name="Picture 10">
            <a:extLst>
              <a:ext uri="{FF2B5EF4-FFF2-40B4-BE49-F238E27FC236}">
                <a16:creationId xmlns:a16="http://schemas.microsoft.com/office/drawing/2014/main" id="{A973F7CA-A5C8-2B65-27F3-ED449BAB4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02657">
            <a:off x="10541479" y="1388853"/>
            <a:ext cx="121920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BB8DB716-5A88-FB1C-9499-C2D076040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7388" y="1388853"/>
            <a:ext cx="12382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CA3AADC1-0527-967C-24E8-9C579F799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745" y="3552414"/>
            <a:ext cx="3038724" cy="2279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16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8d219cd6cf_1_2"/>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72" name="Google Shape;272;g28d219cd6cf_1_2"/>
          <p:cNvSpPr txBox="1">
            <a:spLocks noGrp="1"/>
          </p:cNvSpPr>
          <p:nvPr>
            <p:ph type="body" idx="1"/>
          </p:nvPr>
        </p:nvSpPr>
        <p:spPr>
          <a:xfrm>
            <a:off x="199500" y="1176950"/>
            <a:ext cx="7216800" cy="6179300"/>
          </a:xfrm>
          <a:prstGeom prst="rect">
            <a:avLst/>
          </a:prstGeom>
        </p:spPr>
        <p:txBody>
          <a:bodyPr spcFirstLastPara="1" wrap="square" lIns="0" tIns="0" rIns="0" bIns="0" anchor="t" anchorCtr="0">
            <a:normAutofit/>
          </a:bodyPr>
          <a:lstStyle/>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Blynk is a popular Internet of Things (IoT) platform that simplifies the development of IoT applications and allows users to create custom mobile apps for controlling and monitoring IoT devices.</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Blynk IoT is focused on remote monitoring and management of IoT devices through a cloud based interface.</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73" name="Google Shape;273;g28d219cd6cf_1_2"/>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Blynk IoT Application</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74" name="Google Shape;274;g28d219cd6cf_1_2"/>
          <p:cNvPicPr preferRelativeResize="0"/>
          <p:nvPr/>
        </p:nvPicPr>
        <p:blipFill>
          <a:blip r:embed="rId3"/>
          <a:stretch>
            <a:fillRect/>
          </a:stretch>
        </p:blipFill>
        <p:spPr>
          <a:xfrm>
            <a:off x="7882525" y="1915596"/>
            <a:ext cx="4013824" cy="3124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8d219cd6cf_0_14"/>
          <p:cNvSpPr txBox="1">
            <a:spLocks noGrp="1"/>
          </p:cNvSpPr>
          <p:nvPr>
            <p:ph type="title"/>
          </p:nvPr>
        </p:nvSpPr>
        <p:spPr>
          <a:xfrm>
            <a:off x="0" y="232920"/>
            <a:ext cx="12191700" cy="71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81" name="Google Shape;281;g28d219cd6cf_0_14"/>
          <p:cNvSpPr txBox="1">
            <a:spLocks noGrp="1"/>
          </p:cNvSpPr>
          <p:nvPr>
            <p:ph type="body" idx="1"/>
          </p:nvPr>
        </p:nvSpPr>
        <p:spPr>
          <a:xfrm>
            <a:off x="199499" y="947521"/>
            <a:ext cx="7414465" cy="6408730"/>
          </a:xfrm>
          <a:prstGeom prst="rect">
            <a:avLst/>
          </a:prstGeom>
        </p:spPr>
        <p:txBody>
          <a:bodyPr spcFirstLastPara="1" wrap="square" lIns="0" tIns="0" rIns="0" bIns="0" anchor="t" anchorCtr="0">
            <a:normAutofit/>
          </a:bodyPr>
          <a:lstStyle/>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IDE is a software development environment (IDE) used to create and upload sketches (Programs) to Arduino board. It provides a graphical user interface (GUI) to write and edit the code and visualizes the board’s output.</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It includes a built-in compiler and supports various programming languages such as C, C++, Java, Python, Rust etc.</a:t>
            </a: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282" name="Google Shape;282;g28d219cd6cf_0_14"/>
          <p:cNvSpPr txBox="1">
            <a:spLocks noGrp="1"/>
          </p:cNvSpPr>
          <p:nvPr>
            <p:ph type="title"/>
          </p:nvPr>
        </p:nvSpPr>
        <p:spPr>
          <a:xfrm>
            <a:off x="150" y="232920"/>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 Arduino </a:t>
            </a: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IDE</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283" name="Google Shape;283;g28d219cd6cf_0_14"/>
          <p:cNvPicPr preferRelativeResize="0"/>
          <p:nvPr/>
        </p:nvPicPr>
        <p:blipFill>
          <a:blip r:embed="rId3"/>
          <a:stretch>
            <a:fillRect/>
          </a:stretch>
        </p:blipFill>
        <p:spPr>
          <a:xfrm>
            <a:off x="7989478" y="1496528"/>
            <a:ext cx="3503725" cy="4596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8196" name="Picture 4">
            <a:extLst>
              <a:ext uri="{FF2B5EF4-FFF2-40B4-BE49-F238E27FC236}">
                <a16:creationId xmlns:a16="http://schemas.microsoft.com/office/drawing/2014/main" id="{80B55A08-A7ED-C230-D2D6-AC194F3B49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2996" y="4055533"/>
            <a:ext cx="3024915" cy="1890572"/>
          </a:xfrm>
          <a:prstGeom prst="rect">
            <a:avLst/>
          </a:prstGeom>
          <a:noFill/>
          <a:extLst>
            <a:ext uri="{909E8E84-426E-40DD-AFC4-6F175D3DCCD1}">
              <a14:hiddenFill xmlns:a14="http://schemas.microsoft.com/office/drawing/2010/main">
                <a:solidFill>
                  <a:srgbClr val="FFFFFF"/>
                </a:solidFill>
              </a14:hiddenFill>
            </a:ext>
          </a:extLst>
        </p:spPr>
      </p:pic>
      <p:sp>
        <p:nvSpPr>
          <p:cNvPr id="281" name="Google Shape;281;g28d219cd6cf_0_14"/>
          <p:cNvSpPr txBox="1">
            <a:spLocks noGrp="1"/>
          </p:cNvSpPr>
          <p:nvPr>
            <p:ph type="body" idx="1"/>
          </p:nvPr>
        </p:nvSpPr>
        <p:spPr>
          <a:xfrm>
            <a:off x="205039" y="756620"/>
            <a:ext cx="8740553" cy="5827565"/>
          </a:xfrm>
          <a:prstGeom prst="rect">
            <a:avLst/>
          </a:prstGeom>
        </p:spPr>
        <p:txBody>
          <a:bodyPr spcFirstLastPara="1" wrap="square" lIns="0" tIns="0" rIns="0" bIns="0" anchor="t" anchorCtr="0">
            <a:noAutofit/>
          </a:bodyPr>
          <a:lstStyle/>
          <a:p>
            <a:pPr marL="914400" lvl="0" indent="0" algn="just" rtl="0">
              <a:spcBef>
                <a:spcPts val="0"/>
              </a:spcBef>
              <a:spcAft>
                <a:spcPts val="0"/>
              </a:spcAft>
              <a:buNone/>
            </a:pPr>
            <a:endParaRPr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Tinker-CAD is a web-based computer-aided design (CAD) software that allows users to create 3D models and electronic circuit designs. It provides a user-friendly interface for creating and simulating electronic circuits</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Tinker-CAD can be used to design and simulate electronic circuits that are commonly found in IoT devices. </a:t>
            </a:r>
          </a:p>
          <a:p>
            <a:pPr marL="457200" lvl="0" indent="-406400" algn="just" rtl="0">
              <a:spcBef>
                <a:spcPts val="0"/>
              </a:spcBef>
              <a:spcAft>
                <a:spcPts val="0"/>
              </a:spcAft>
              <a:buClr>
                <a:schemeClr val="dk1"/>
              </a:buClr>
              <a:buSzPts val="2800"/>
              <a:buFont typeface="Times New Roman" panose="02020603050405020304"/>
              <a:buChar char="●"/>
            </a:pP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Users can visually lay out the components of their IoT device and simulate its behavior before actually building the physical prototype. This can help in testing and refining the electronic design before moving to the physical implementation stage, saving time and resources.</a:t>
            </a:r>
            <a:endParaRPr lang="en-US" sz="2800" dirty="0">
              <a:solidFill>
                <a:schemeClr val="dk1"/>
              </a:solidFill>
            </a:endParaRPr>
          </a:p>
        </p:txBody>
      </p:sp>
      <p:pic>
        <p:nvPicPr>
          <p:cNvPr id="8194" name="Picture 2">
            <a:extLst>
              <a:ext uri="{FF2B5EF4-FFF2-40B4-BE49-F238E27FC236}">
                <a16:creationId xmlns:a16="http://schemas.microsoft.com/office/drawing/2014/main" id="{07FB7551-AC51-029B-A264-07BF2DD752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1107" y="1385324"/>
            <a:ext cx="2401379" cy="2401379"/>
          </a:xfrm>
          <a:prstGeom prst="rect">
            <a:avLst/>
          </a:prstGeom>
          <a:noFill/>
          <a:extLst>
            <a:ext uri="{909E8E84-426E-40DD-AFC4-6F175D3DCCD1}">
              <a14:hiddenFill xmlns:a14="http://schemas.microsoft.com/office/drawing/2010/main">
                <a:solidFill>
                  <a:srgbClr val="FFFFFF"/>
                </a:solidFill>
              </a14:hiddenFill>
            </a:ext>
          </a:extLst>
        </p:spPr>
      </p:pic>
      <p:sp>
        <p:nvSpPr>
          <p:cNvPr id="282" name="Google Shape;282;g28d219cd6cf_0_14"/>
          <p:cNvSpPr txBox="1">
            <a:spLocks noGrp="1"/>
          </p:cNvSpPr>
          <p:nvPr>
            <p:ph type="title"/>
          </p:nvPr>
        </p:nvSpPr>
        <p:spPr>
          <a:xfrm>
            <a:off x="300" y="197295"/>
            <a:ext cx="12191700" cy="714600"/>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dirty="0" err="1">
                <a:solidFill>
                  <a:schemeClr val="dk1"/>
                </a:solidFill>
                <a:latin typeface="Times New Roman" panose="02020603050405020304"/>
                <a:ea typeface="Times New Roman" panose="02020603050405020304"/>
                <a:cs typeface="Times New Roman" panose="02020603050405020304"/>
                <a:sym typeface="Times New Roman" panose="02020603050405020304"/>
              </a:rPr>
              <a:t>TinkerCAD</a:t>
            </a: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Software </a:t>
            </a:r>
            <a:endParaRPr sz="28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Tree>
    <p:extLst>
      <p:ext uri="{BB962C8B-B14F-4D97-AF65-F5344CB8AC3E}">
        <p14:creationId xmlns:p14="http://schemas.microsoft.com/office/powerpoint/2010/main" val="3399108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Complete Circuit Arrangement of the project</a:t>
            </a:r>
          </a:p>
        </p:txBody>
      </p:sp>
      <p:pic>
        <p:nvPicPr>
          <p:cNvPr id="6" name="Picture 5">
            <a:extLst>
              <a:ext uri="{FF2B5EF4-FFF2-40B4-BE49-F238E27FC236}">
                <a16:creationId xmlns:a16="http://schemas.microsoft.com/office/drawing/2014/main" id="{78FE11D2-FE6A-0A61-51F3-90D5735E03BD}"/>
              </a:ext>
            </a:extLst>
          </p:cNvPr>
          <p:cNvPicPr>
            <a:picLocks noChangeAspect="1"/>
          </p:cNvPicPr>
          <p:nvPr/>
        </p:nvPicPr>
        <p:blipFill>
          <a:blip r:embed="rId2"/>
          <a:stretch>
            <a:fillRect/>
          </a:stretch>
        </p:blipFill>
        <p:spPr>
          <a:xfrm>
            <a:off x="875516" y="1431985"/>
            <a:ext cx="10725979" cy="4511615"/>
          </a:xfrm>
          <a:prstGeom prst="rect">
            <a:avLst/>
          </a:prstGeom>
        </p:spPr>
      </p:pic>
    </p:spTree>
    <p:extLst>
      <p:ext uri="{BB962C8B-B14F-4D97-AF65-F5344CB8AC3E}">
        <p14:creationId xmlns:p14="http://schemas.microsoft.com/office/powerpoint/2010/main" val="1163001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8d219cd6cf_0_29"/>
          <p:cNvSpPr txBox="1">
            <a:spLocks noGrp="1"/>
          </p:cNvSpPr>
          <p:nvPr>
            <p:ph type="title" idx="4294967295"/>
          </p:nvPr>
        </p:nvSpPr>
        <p:spPr>
          <a:xfrm>
            <a:off x="0" y="233363"/>
            <a:ext cx="12192000" cy="71437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91" name="Google Shape;291;g28d219cd6cf_0_29"/>
          <p:cNvSpPr txBox="1">
            <a:spLocks noGrp="1"/>
          </p:cNvSpPr>
          <p:nvPr>
            <p:ph type="title" idx="4294967295"/>
          </p:nvPr>
        </p:nvSpPr>
        <p:spPr>
          <a:xfrm>
            <a:off x="0" y="233363"/>
            <a:ext cx="12192000" cy="714375"/>
          </a:xfrm>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Design and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92" name="Google Shape;292;g28d219cd6cf_0_29"/>
          <p:cNvPicPr preferRelativeResize="0"/>
          <p:nvPr/>
        </p:nvPicPr>
        <p:blipFill>
          <a:blip r:embed="rId3"/>
          <a:stretch>
            <a:fillRect/>
          </a:stretch>
        </p:blipFill>
        <p:spPr>
          <a:xfrm>
            <a:off x="2458449" y="1097263"/>
            <a:ext cx="7543524" cy="5303125"/>
          </a:xfrm>
          <a:prstGeom prst="rect">
            <a:avLst/>
          </a:prstGeom>
          <a:noFill/>
          <a:ln>
            <a:noFill/>
          </a:ln>
        </p:spPr>
      </p:pic>
      <p:sp>
        <p:nvSpPr>
          <p:cNvPr id="293" name="Google Shape;293;g28d219cd6cf_0_29"/>
          <p:cNvSpPr/>
          <p:nvPr/>
        </p:nvSpPr>
        <p:spPr>
          <a:xfrm>
            <a:off x="8329750" y="1533850"/>
            <a:ext cx="1277700" cy="33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328468"/>
            <a:ext cx="11342703" cy="5163412"/>
          </a:xfrm>
        </p:spPr>
        <p:txBody>
          <a:bodyPr>
            <a:normAutofit/>
          </a:bodyPr>
          <a:lstStyle/>
          <a:p>
            <a:pPr algn="just"/>
            <a:r>
              <a:rPr lang="en-US" sz="2800" dirty="0">
                <a:latin typeface="Times New Roman" panose="02020603050405020304" pitchFamily="18" charset="0"/>
                <a:cs typeface="Times New Roman" panose="02020603050405020304" pitchFamily="18" charset="0"/>
              </a:rPr>
              <a:t>  The first part of the Objective 1, involves strategically deploying cutting-edge sensors, such as ultrasonic or infrared, in the defined parking area. These sensors are crucial for accurately detecting real-time parking slot availability. The collected data from the sensors is then transmitted wirelessly to a central </a:t>
            </a:r>
            <a:r>
              <a:rPr lang="en-US" sz="2800" dirty="0" err="1">
                <a:latin typeface="Times New Roman" panose="02020603050405020304" pitchFamily="18" charset="0"/>
                <a:cs typeface="Times New Roman" panose="02020603050405020304" pitchFamily="18" charset="0"/>
              </a:rPr>
              <a:t>IoT</a:t>
            </a:r>
            <a:r>
              <a:rPr lang="en-US" sz="2800" dirty="0">
                <a:latin typeface="Times New Roman" panose="02020603050405020304" pitchFamily="18" charset="0"/>
                <a:cs typeface="Times New Roman" panose="02020603050405020304" pitchFamily="18" charset="0"/>
              </a:rPr>
              <a:t> platform, which serves as the intelligence hub for processing and analysis. This integrated approach ensures that users have access to up-to date information about parking availability. Additionally, the deployment includes the integration of an Automated Gate System to regulate secure entry and exit based on the real time parking conditions.</a:t>
            </a:r>
          </a:p>
          <a:p>
            <a:pPr algn="just"/>
            <a:endParaRPr lang="en-US"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Explanation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417110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68082"/>
            <a:ext cx="11325451" cy="5223797"/>
          </a:xfrm>
        </p:spPr>
        <p:txBody>
          <a:bodyPr>
            <a:normAutofit/>
          </a:bodyPr>
          <a:lstStyle/>
          <a:p>
            <a:pPr algn="just"/>
            <a:r>
              <a:rPr lang="en-US" sz="2800" dirty="0">
                <a:latin typeface="Times New Roman" panose="02020603050405020304" pitchFamily="18" charset="0"/>
                <a:cs typeface="Times New Roman" panose="02020603050405020304" pitchFamily="18" charset="0"/>
              </a:rPr>
              <a:t>  In the second part of Objective 1, user interaction is facilitated through </a:t>
            </a:r>
            <a:r>
              <a:rPr lang="en-US" sz="2800" dirty="0" err="1">
                <a:latin typeface="Times New Roman" panose="02020603050405020304" pitchFamily="18" charset="0"/>
                <a:cs typeface="Times New Roman" panose="02020603050405020304" pitchFamily="18" charset="0"/>
              </a:rPr>
              <a:t>Blynk</a:t>
            </a:r>
            <a:r>
              <a:rPr lang="en-US" sz="2800" dirty="0">
                <a:latin typeface="Times New Roman" panose="02020603050405020304" pitchFamily="18" charset="0"/>
                <a:cs typeface="Times New Roman" panose="02020603050405020304" pitchFamily="18" charset="0"/>
              </a:rPr>
              <a:t> applications. This allows users to seamlessly access real-time parking information and conveniently reserve parking slots in advance. The </a:t>
            </a:r>
            <a:r>
              <a:rPr lang="en-US" sz="2800" dirty="0" err="1">
                <a:latin typeface="Times New Roman" panose="02020603050405020304" pitchFamily="18" charset="0"/>
                <a:cs typeface="Times New Roman" panose="02020603050405020304" pitchFamily="18" charset="0"/>
              </a:rPr>
              <a:t>Blynk</a:t>
            </a:r>
            <a:r>
              <a:rPr lang="en-US" sz="2800" dirty="0">
                <a:latin typeface="Times New Roman" panose="02020603050405020304" pitchFamily="18" charset="0"/>
                <a:cs typeface="Times New Roman" panose="02020603050405020304" pitchFamily="18" charset="0"/>
              </a:rPr>
              <a:t> applications enhance the user experience and contribute to the overall efficiency of the </a:t>
            </a:r>
            <a:r>
              <a:rPr lang="en-US" sz="2800" dirty="0" err="1">
                <a:latin typeface="Times New Roman" panose="02020603050405020304" pitchFamily="18" charset="0"/>
                <a:cs typeface="Times New Roman" panose="02020603050405020304" pitchFamily="18" charset="0"/>
              </a:rPr>
              <a:t>IoT</a:t>
            </a:r>
            <a:r>
              <a:rPr lang="en-US" sz="2800" dirty="0">
                <a:latin typeface="Times New Roman" panose="02020603050405020304" pitchFamily="18" charset="0"/>
                <a:cs typeface="Times New Roman" panose="02020603050405020304" pitchFamily="18" charset="0"/>
              </a:rPr>
              <a:t>-based parking system. This part of the objective emphasizes the user-centric design aspect of the system, ensuring that the technology not only accurately detects parking availability but also provides a user-friendly interface for interaction and convenience.</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Cont..</a:t>
            </a:r>
          </a:p>
        </p:txBody>
      </p:sp>
    </p:spTree>
    <p:extLst>
      <p:ext uri="{BB962C8B-B14F-4D97-AF65-F5344CB8AC3E}">
        <p14:creationId xmlns:p14="http://schemas.microsoft.com/office/powerpoint/2010/main" val="470164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Contents</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txBox="1">
            <a:spLocks noGrp="1"/>
          </p:cNvSpPr>
          <p:nvPr>
            <p:ph type="body" idx="4294967295"/>
          </p:nvPr>
        </p:nvSpPr>
        <p:spPr>
          <a:xfrm>
            <a:off x="199440" y="1097280"/>
            <a:ext cx="11778840" cy="5394600"/>
          </a:xfrm>
          <a:prstGeom prst="rect">
            <a:avLst/>
          </a:prstGeom>
          <a:noFill/>
          <a:ln>
            <a:noFill/>
          </a:ln>
        </p:spPr>
        <p:txBody>
          <a:bodyPr spcFirstLastPara="1" wrap="square" lIns="91425" tIns="45700" rIns="91425" bIns="45700" anchor="t" anchorCtr="0">
            <a:noAutofit/>
          </a:bodyPr>
          <a:lstStyle/>
          <a:p>
            <a:pPr marL="462280" lvl="0" indent="-462280" algn="just" rtl="0">
              <a:lnSpc>
                <a:spcPct val="90000"/>
              </a:lnSpc>
              <a:spcBef>
                <a:spcPts val="1000"/>
              </a:spcBef>
              <a:spcAft>
                <a:spcPts val="0"/>
              </a:spcAft>
              <a:buClr>
                <a:srgbClr val="000000"/>
              </a:buClr>
              <a:buSzPts val="2802"/>
              <a:buFont typeface="Times New Roman" panose="02020603050405020304"/>
              <a:buChar char="•"/>
            </a:pPr>
            <a:r>
              <a:rPr lang="en-IN" sz="280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Components &amp; Description </a:t>
            </a:r>
          </a:p>
          <a:p>
            <a:pPr marL="462280" lvl="0" indent="-462280" algn="just" rtl="0">
              <a:lnSpc>
                <a:spcPct val="90000"/>
              </a:lnSpc>
              <a:spcBef>
                <a:spcPts val="1000"/>
              </a:spcBef>
              <a:spcAft>
                <a:spcPts val="0"/>
              </a:spcAft>
              <a:buClr>
                <a:srgbClr val="000000"/>
              </a:buClr>
              <a:buSzPts val="2802"/>
              <a:buFont typeface="Times New Roman" panose="02020603050405020304"/>
              <a:buChar char="•"/>
            </a:pPr>
            <a:r>
              <a:rPr lang="en-US" sz="280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Work Flow Implementation for first objective</a:t>
            </a:r>
          </a:p>
          <a:p>
            <a:pPr marL="462280" lvl="0" indent="-462280" algn="just" rtl="0">
              <a:lnSpc>
                <a:spcPct val="90000"/>
              </a:lnSpc>
              <a:spcBef>
                <a:spcPts val="1000"/>
              </a:spcBef>
              <a:spcAft>
                <a:spcPts val="0"/>
              </a:spcAft>
              <a:buClr>
                <a:srgbClr val="000000"/>
              </a:buClr>
              <a:buSzPts val="2802"/>
              <a:buFont typeface="Times New Roman" panose="02020603050405020304"/>
              <a:buChar char="•"/>
            </a:pPr>
            <a:r>
              <a:rPr lang="en-US" sz="280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Work Flow Implementation for Second objective</a:t>
            </a:r>
          </a:p>
          <a:p>
            <a:pPr marL="462280" lvl="0" indent="-462280" algn="just" rtl="0">
              <a:lnSpc>
                <a:spcPct val="90000"/>
              </a:lnSpc>
              <a:spcBef>
                <a:spcPts val="1000"/>
              </a:spcBef>
              <a:spcAft>
                <a:spcPts val="0"/>
              </a:spcAft>
              <a:buClr>
                <a:srgbClr val="000000"/>
              </a:buClr>
              <a:buSzPts val="2802"/>
              <a:buFont typeface="Times New Roman" panose="02020603050405020304"/>
              <a:buChar char="•"/>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GitHub Project Dashboard </a:t>
            </a:r>
          </a:p>
          <a:p>
            <a:pPr marL="462280" lvl="0" indent="-462280" algn="just" rtl="0">
              <a:lnSpc>
                <a:spcPct val="90000"/>
              </a:lnSpc>
              <a:spcBef>
                <a:spcPts val="1000"/>
              </a:spcBef>
              <a:spcAft>
                <a:spcPts val="0"/>
              </a:spcAft>
              <a:buClr>
                <a:srgbClr val="000000"/>
              </a:buClr>
              <a:buSzPts val="2802"/>
              <a:buFont typeface="Times New Roman" panose="02020603050405020304"/>
              <a:buChar char="•"/>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Queries</a:t>
            </a:r>
          </a:p>
          <a:p>
            <a:pPr marL="0" lvl="0" indent="0" algn="just" rtl="0">
              <a:lnSpc>
                <a:spcPct val="90000"/>
              </a:lnSpc>
              <a:spcBef>
                <a:spcPts val="1000"/>
              </a:spcBef>
              <a:spcAft>
                <a:spcPts val="0"/>
              </a:spcAft>
              <a:buNone/>
            </a:pPr>
            <a:endParaRPr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2251970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3E62935A-827F-4AC4-15D2-7237649D7104}"/>
              </a:ext>
            </a:extLst>
          </p:cNvPr>
          <p:cNvPicPr>
            <a:picLocks noChangeAspect="1"/>
          </p:cNvPicPr>
          <p:nvPr/>
        </p:nvPicPr>
        <p:blipFill>
          <a:blip r:embed="rId2"/>
          <a:stretch>
            <a:fillRect/>
          </a:stretch>
        </p:blipFill>
        <p:spPr>
          <a:xfrm>
            <a:off x="977153" y="1042226"/>
            <a:ext cx="10327341" cy="5534810"/>
          </a:xfrm>
          <a:prstGeom prst="rect">
            <a:avLst/>
          </a:prstGeom>
        </p:spPr>
      </p:pic>
    </p:spTree>
    <p:extLst>
      <p:ext uri="{BB962C8B-B14F-4D97-AF65-F5344CB8AC3E}">
        <p14:creationId xmlns:p14="http://schemas.microsoft.com/office/powerpoint/2010/main" val="2894929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Picture 5">
            <a:extLst>
              <a:ext uri="{FF2B5EF4-FFF2-40B4-BE49-F238E27FC236}">
                <a16:creationId xmlns:a16="http://schemas.microsoft.com/office/drawing/2014/main" id="{63E83803-DD21-72F1-782D-C67662A71828}"/>
              </a:ext>
            </a:extLst>
          </p:cNvPr>
          <p:cNvPicPr>
            <a:picLocks noChangeAspect="1"/>
          </p:cNvPicPr>
          <p:nvPr/>
        </p:nvPicPr>
        <p:blipFill>
          <a:blip r:embed="rId2"/>
          <a:stretch>
            <a:fillRect/>
          </a:stretch>
        </p:blipFill>
        <p:spPr>
          <a:xfrm>
            <a:off x="1015135" y="1045957"/>
            <a:ext cx="10161489" cy="5445923"/>
          </a:xfrm>
          <a:prstGeom prst="rect">
            <a:avLst/>
          </a:prstGeom>
        </p:spPr>
      </p:pic>
    </p:spTree>
    <p:extLst>
      <p:ext uri="{BB962C8B-B14F-4D97-AF65-F5344CB8AC3E}">
        <p14:creationId xmlns:p14="http://schemas.microsoft.com/office/powerpoint/2010/main" val="267619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E8DDD046-4010-6D70-960F-7E8F4DBFCCE0}"/>
              </a:ext>
            </a:extLst>
          </p:cNvPr>
          <p:cNvPicPr>
            <a:picLocks noChangeAspect="1"/>
          </p:cNvPicPr>
          <p:nvPr/>
        </p:nvPicPr>
        <p:blipFill>
          <a:blip r:embed="rId2"/>
          <a:stretch>
            <a:fillRect/>
          </a:stretch>
        </p:blipFill>
        <p:spPr>
          <a:xfrm>
            <a:off x="1015135" y="1045957"/>
            <a:ext cx="10161489" cy="5445923"/>
          </a:xfrm>
          <a:prstGeom prst="rect">
            <a:avLst/>
          </a:prstGeom>
        </p:spPr>
      </p:pic>
    </p:spTree>
    <p:extLst>
      <p:ext uri="{BB962C8B-B14F-4D97-AF65-F5344CB8AC3E}">
        <p14:creationId xmlns:p14="http://schemas.microsoft.com/office/powerpoint/2010/main" val="1571075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40121BEE-0AD4-4362-FC49-C9AEA65B781C}"/>
              </a:ext>
            </a:extLst>
          </p:cNvPr>
          <p:cNvPicPr>
            <a:picLocks noChangeAspect="1"/>
          </p:cNvPicPr>
          <p:nvPr/>
        </p:nvPicPr>
        <p:blipFill>
          <a:blip r:embed="rId2"/>
          <a:stretch>
            <a:fillRect/>
          </a:stretch>
        </p:blipFill>
        <p:spPr>
          <a:xfrm>
            <a:off x="999445" y="1111449"/>
            <a:ext cx="10192870" cy="5462741"/>
          </a:xfrm>
          <a:prstGeom prst="rect">
            <a:avLst/>
          </a:prstGeom>
        </p:spPr>
      </p:pic>
    </p:spTree>
    <p:extLst>
      <p:ext uri="{BB962C8B-B14F-4D97-AF65-F5344CB8AC3E}">
        <p14:creationId xmlns:p14="http://schemas.microsoft.com/office/powerpoint/2010/main" val="253627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28CF7337-BFD8-DEB2-39F2-785B1F913104}"/>
              </a:ext>
            </a:extLst>
          </p:cNvPr>
          <p:cNvPicPr>
            <a:picLocks noChangeAspect="1"/>
          </p:cNvPicPr>
          <p:nvPr/>
        </p:nvPicPr>
        <p:blipFill>
          <a:blip r:embed="rId2"/>
          <a:stretch>
            <a:fillRect/>
          </a:stretch>
        </p:blipFill>
        <p:spPr>
          <a:xfrm>
            <a:off x="990600" y="1085466"/>
            <a:ext cx="10210800" cy="5472351"/>
          </a:xfrm>
          <a:prstGeom prst="rect">
            <a:avLst/>
          </a:prstGeom>
        </p:spPr>
      </p:pic>
    </p:spTree>
    <p:extLst>
      <p:ext uri="{BB962C8B-B14F-4D97-AF65-F5344CB8AC3E}">
        <p14:creationId xmlns:p14="http://schemas.microsoft.com/office/powerpoint/2010/main" val="872731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7E9114B0-FDBC-E7CF-36F7-08DB2CA7A760}"/>
              </a:ext>
            </a:extLst>
          </p:cNvPr>
          <p:cNvPicPr>
            <a:picLocks noChangeAspect="1"/>
          </p:cNvPicPr>
          <p:nvPr/>
        </p:nvPicPr>
        <p:blipFill>
          <a:blip r:embed="rId2"/>
          <a:stretch>
            <a:fillRect/>
          </a:stretch>
        </p:blipFill>
        <p:spPr>
          <a:xfrm>
            <a:off x="981515" y="1143121"/>
            <a:ext cx="10228729" cy="5481959"/>
          </a:xfrm>
          <a:prstGeom prst="rect">
            <a:avLst/>
          </a:prstGeom>
        </p:spPr>
      </p:pic>
    </p:spTree>
    <p:extLst>
      <p:ext uri="{BB962C8B-B14F-4D97-AF65-F5344CB8AC3E}">
        <p14:creationId xmlns:p14="http://schemas.microsoft.com/office/powerpoint/2010/main" val="278227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Proto type Architecture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image10.jpeg">
            <a:extLst>
              <a:ext uri="{FF2B5EF4-FFF2-40B4-BE49-F238E27FC236}">
                <a16:creationId xmlns:a16="http://schemas.microsoft.com/office/drawing/2014/main" id="{C36FDD08-82AE-334D-8609-B2DEBFDC2D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2096" y="1088316"/>
            <a:ext cx="7912155" cy="5016650"/>
          </a:xfrm>
          <a:prstGeom prst="rect">
            <a:avLst/>
          </a:prstGeom>
        </p:spPr>
      </p:pic>
      <p:sp>
        <p:nvSpPr>
          <p:cNvPr id="8" name="TextBox 7">
            <a:extLst>
              <a:ext uri="{FF2B5EF4-FFF2-40B4-BE49-F238E27FC236}">
                <a16:creationId xmlns:a16="http://schemas.microsoft.com/office/drawing/2014/main" id="{18CDC3DD-ED97-5039-2E9B-2B32B31A5073}"/>
              </a:ext>
            </a:extLst>
          </p:cNvPr>
          <p:cNvSpPr txBox="1"/>
          <p:nvPr/>
        </p:nvSpPr>
        <p:spPr>
          <a:xfrm>
            <a:off x="4478020" y="6184103"/>
            <a:ext cx="6212840" cy="307777"/>
          </a:xfrm>
          <a:prstGeom prst="rect">
            <a:avLst/>
          </a:prstGeom>
          <a:noFill/>
        </p:spPr>
        <p:txBody>
          <a:bodyPr wrap="square">
            <a:spAutoFit/>
          </a:bodyPr>
          <a:lstStyle/>
          <a:p>
            <a:pPr marL="0" marR="0">
              <a:spcBef>
                <a:spcPts val="0"/>
              </a:spcBef>
              <a:spcAft>
                <a:spcPts val="0"/>
              </a:spcAft>
            </a:pPr>
            <a:r>
              <a:rPr lang="en-US" sz="1400" dirty="0">
                <a:effectLst/>
                <a:latin typeface="Times New Roman" panose="02020603050405020304" pitchFamily="18" charset="0"/>
              </a:rPr>
              <a:t>Final Hardware Prototype of Proposed System</a:t>
            </a:r>
            <a:endParaRPr lang="en-US" sz="2400" dirty="0">
              <a:effectLst/>
              <a:latin typeface="Times New Roman" panose="02020603050405020304" pitchFamily="18" charset="0"/>
            </a:endParaRPr>
          </a:p>
        </p:txBody>
      </p:sp>
    </p:spTree>
    <p:extLst>
      <p:ext uri="{BB962C8B-B14F-4D97-AF65-F5344CB8AC3E}">
        <p14:creationId xmlns:p14="http://schemas.microsoft.com/office/powerpoint/2010/main" val="3153051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Proto type Architecture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7">
            <a:extLst>
              <a:ext uri="{FF2B5EF4-FFF2-40B4-BE49-F238E27FC236}">
                <a16:creationId xmlns:a16="http://schemas.microsoft.com/office/drawing/2014/main" id="{18CDC3DD-ED97-5039-2E9B-2B32B31A5073}"/>
              </a:ext>
            </a:extLst>
          </p:cNvPr>
          <p:cNvSpPr txBox="1"/>
          <p:nvPr/>
        </p:nvSpPr>
        <p:spPr>
          <a:xfrm>
            <a:off x="4478020" y="6184103"/>
            <a:ext cx="6212840" cy="307777"/>
          </a:xfrm>
          <a:prstGeom prst="rect">
            <a:avLst/>
          </a:prstGeom>
          <a:noFill/>
        </p:spPr>
        <p:txBody>
          <a:bodyPr wrap="square">
            <a:spAutoFit/>
          </a:bodyPr>
          <a:lstStyle/>
          <a:p>
            <a:pPr marL="0" marR="0">
              <a:spcBef>
                <a:spcPts val="0"/>
              </a:spcBef>
              <a:spcAft>
                <a:spcPts val="0"/>
              </a:spcAft>
            </a:pPr>
            <a:r>
              <a:rPr lang="en-US" sz="1400" dirty="0">
                <a:effectLst/>
                <a:latin typeface="Times New Roman" panose="02020603050405020304" pitchFamily="18" charset="0"/>
              </a:rPr>
              <a:t>Final Hardware Prototype of Proposed System</a:t>
            </a:r>
            <a:endParaRPr lang="en-US" sz="2400" dirty="0">
              <a:effectLst/>
              <a:latin typeface="Times New Roman" panose="02020603050405020304" pitchFamily="18" charset="0"/>
            </a:endParaRPr>
          </a:p>
        </p:txBody>
      </p:sp>
      <p:pic>
        <p:nvPicPr>
          <p:cNvPr id="9" name="Picture 8">
            <a:extLst>
              <a:ext uri="{FF2B5EF4-FFF2-40B4-BE49-F238E27FC236}">
                <a16:creationId xmlns:a16="http://schemas.microsoft.com/office/drawing/2014/main" id="{46838222-F21A-C7DA-F408-E6B0F680F6C3}"/>
              </a:ext>
            </a:extLst>
          </p:cNvPr>
          <p:cNvPicPr>
            <a:picLocks noChangeAspect="1"/>
          </p:cNvPicPr>
          <p:nvPr/>
        </p:nvPicPr>
        <p:blipFill rotWithShape="1">
          <a:blip r:embed="rId2"/>
          <a:srcRect t="13817" b="21136"/>
          <a:stretch/>
        </p:blipFill>
        <p:spPr>
          <a:xfrm>
            <a:off x="6838950" y="1194016"/>
            <a:ext cx="3331210" cy="4815297"/>
          </a:xfrm>
          <a:prstGeom prst="rect">
            <a:avLst/>
          </a:prstGeom>
        </p:spPr>
      </p:pic>
      <p:pic>
        <p:nvPicPr>
          <p:cNvPr id="11" name="Picture 10">
            <a:extLst>
              <a:ext uri="{FF2B5EF4-FFF2-40B4-BE49-F238E27FC236}">
                <a16:creationId xmlns:a16="http://schemas.microsoft.com/office/drawing/2014/main" id="{B7030DC2-ABB7-6B4A-61E1-41FD33377A05}"/>
              </a:ext>
            </a:extLst>
          </p:cNvPr>
          <p:cNvPicPr>
            <a:picLocks noChangeAspect="1"/>
          </p:cNvPicPr>
          <p:nvPr/>
        </p:nvPicPr>
        <p:blipFill>
          <a:blip r:embed="rId3"/>
          <a:stretch>
            <a:fillRect/>
          </a:stretch>
        </p:blipFill>
        <p:spPr>
          <a:xfrm>
            <a:off x="1572510" y="1194015"/>
            <a:ext cx="4523370" cy="4815297"/>
          </a:xfrm>
          <a:prstGeom prst="rect">
            <a:avLst/>
          </a:prstGeom>
        </p:spPr>
      </p:pic>
    </p:spTree>
    <p:extLst>
      <p:ext uri="{BB962C8B-B14F-4D97-AF65-F5344CB8AC3E}">
        <p14:creationId xmlns:p14="http://schemas.microsoft.com/office/powerpoint/2010/main" val="1403691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Results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 name="image12.jpeg">
            <a:extLst>
              <a:ext uri="{FF2B5EF4-FFF2-40B4-BE49-F238E27FC236}">
                <a16:creationId xmlns:a16="http://schemas.microsoft.com/office/drawing/2014/main" id="{8DDCFE85-54BA-CDF1-3499-69C47E2049DE}"/>
              </a:ext>
            </a:extLst>
          </p:cNvPr>
          <p:cNvPicPr>
            <a:picLocks noChangeAspect="1"/>
          </p:cNvPicPr>
          <p:nvPr/>
        </p:nvPicPr>
        <p:blipFill>
          <a:blip r:embed="rId2" cstate="print"/>
          <a:stretch>
            <a:fillRect/>
          </a:stretch>
        </p:blipFill>
        <p:spPr>
          <a:xfrm>
            <a:off x="1795865" y="1242204"/>
            <a:ext cx="8115348" cy="4556818"/>
          </a:xfrm>
          <a:prstGeom prst="rect">
            <a:avLst/>
          </a:prstGeom>
        </p:spPr>
      </p:pic>
      <p:sp>
        <p:nvSpPr>
          <p:cNvPr id="9" name="TextBox 8">
            <a:extLst>
              <a:ext uri="{FF2B5EF4-FFF2-40B4-BE49-F238E27FC236}">
                <a16:creationId xmlns:a16="http://schemas.microsoft.com/office/drawing/2014/main" id="{AA55B60C-14A6-9986-C177-D8B42309E5BD}"/>
              </a:ext>
            </a:extLst>
          </p:cNvPr>
          <p:cNvSpPr txBox="1"/>
          <p:nvPr/>
        </p:nvSpPr>
        <p:spPr>
          <a:xfrm>
            <a:off x="4410636" y="5615796"/>
            <a:ext cx="6266328" cy="523220"/>
          </a:xfrm>
          <a:prstGeom prst="rect">
            <a:avLst/>
          </a:prstGeom>
          <a:noFill/>
        </p:spPr>
        <p:txBody>
          <a:bodyPr wrap="square">
            <a:spAutoFit/>
          </a:bodyPr>
          <a:lstStyle/>
          <a:p>
            <a:pPr marL="0" marR="0" algn="just">
              <a:spcBef>
                <a:spcPts val="0"/>
              </a:spcBef>
              <a:spcAft>
                <a:spcPts val="0"/>
              </a:spcAft>
            </a:pPr>
            <a:r>
              <a:rPr lang="nb-NO" sz="1400" kern="100" dirty="0">
                <a:effectLst/>
                <a:latin typeface="Times New Roman" panose="02020603050405020304" pitchFamily="18" charset="0"/>
                <a:ea typeface="宋体" panose="02010600030101010101" pitchFamily="2" charset="-122"/>
              </a:rPr>
              <a:t>                                                                       </a:t>
            </a:r>
          </a:p>
          <a:p>
            <a:pPr marL="0" marR="0" algn="just">
              <a:spcBef>
                <a:spcPts val="0"/>
              </a:spcBef>
              <a:spcAft>
                <a:spcPts val="0"/>
              </a:spcAft>
            </a:pPr>
            <a:r>
              <a:rPr lang="nb-NO" sz="1400" kern="100" dirty="0">
                <a:effectLst/>
                <a:latin typeface="Times New Roman" panose="02020603050405020304" pitchFamily="18" charset="0"/>
                <a:ea typeface="宋体" panose="02010600030101010101" pitchFamily="2" charset="-122"/>
              </a:rPr>
              <a:t>  Gate System Mechanism for Prototype</a:t>
            </a:r>
          </a:p>
        </p:txBody>
      </p:sp>
    </p:spTree>
    <p:extLst>
      <p:ext uri="{BB962C8B-B14F-4D97-AF65-F5344CB8AC3E}">
        <p14:creationId xmlns:p14="http://schemas.microsoft.com/office/powerpoint/2010/main" val="3991845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Results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 name="image13.jpeg">
            <a:extLst>
              <a:ext uri="{FF2B5EF4-FFF2-40B4-BE49-F238E27FC236}">
                <a16:creationId xmlns:a16="http://schemas.microsoft.com/office/drawing/2014/main" id="{D2BA1AD8-9C9E-A9FF-793D-92F7D0909081}"/>
              </a:ext>
            </a:extLst>
          </p:cNvPr>
          <p:cNvPicPr>
            <a:picLocks noChangeAspect="1"/>
          </p:cNvPicPr>
          <p:nvPr/>
        </p:nvPicPr>
        <p:blipFill>
          <a:blip r:embed="rId2" cstate="print"/>
          <a:stretch>
            <a:fillRect/>
          </a:stretch>
        </p:blipFill>
        <p:spPr>
          <a:xfrm>
            <a:off x="803863" y="1382087"/>
            <a:ext cx="10584273" cy="4233709"/>
          </a:xfrm>
          <a:prstGeom prst="rect">
            <a:avLst/>
          </a:prstGeom>
        </p:spPr>
      </p:pic>
      <p:sp>
        <p:nvSpPr>
          <p:cNvPr id="11" name="TextBox 10">
            <a:extLst>
              <a:ext uri="{FF2B5EF4-FFF2-40B4-BE49-F238E27FC236}">
                <a16:creationId xmlns:a16="http://schemas.microsoft.com/office/drawing/2014/main" id="{485CAA9F-6F86-4F80-3DCB-8A8CC57BBA0B}"/>
              </a:ext>
            </a:extLst>
          </p:cNvPr>
          <p:cNvSpPr txBox="1"/>
          <p:nvPr/>
        </p:nvSpPr>
        <p:spPr>
          <a:xfrm>
            <a:off x="4330999" y="5756591"/>
            <a:ext cx="6212840" cy="307777"/>
          </a:xfrm>
          <a:prstGeom prst="rect">
            <a:avLst/>
          </a:prstGeom>
          <a:noFill/>
        </p:spPr>
        <p:txBody>
          <a:bodyPr wrap="square">
            <a:spAutoFit/>
          </a:bodyPr>
          <a:lstStyle/>
          <a:p>
            <a:pPr marL="0" marR="0" algn="just">
              <a:spcBef>
                <a:spcPts val="0"/>
              </a:spcBef>
              <a:spcAft>
                <a:spcPts val="0"/>
              </a:spcAft>
            </a:pPr>
            <a:r>
              <a:rPr lang="en-US" sz="1400" kern="100" dirty="0">
                <a:effectLst/>
                <a:latin typeface="Times New Roman" panose="02020603050405020304" pitchFamily="18" charset="0"/>
                <a:ea typeface="宋体" panose="02010600030101010101" pitchFamily="2" charset="-122"/>
              </a:rPr>
              <a:t>Availability Of Parking Slot Checking</a:t>
            </a:r>
          </a:p>
        </p:txBody>
      </p:sp>
    </p:spTree>
    <p:extLst>
      <p:ext uri="{BB962C8B-B14F-4D97-AF65-F5344CB8AC3E}">
        <p14:creationId xmlns:p14="http://schemas.microsoft.com/office/powerpoint/2010/main" val="368064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ctr" rtl="0">
              <a:lnSpc>
                <a:spcPct val="90000"/>
              </a:lnSpc>
              <a:spcBef>
                <a:spcPts val="0"/>
              </a:spcBef>
              <a:spcAft>
                <a:spcPts val="0"/>
              </a:spcAft>
              <a:buNone/>
            </a:pPr>
            <a:r>
              <a:rPr lang="en-US" sz="44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Abstract</a:t>
            </a:r>
          </a:p>
        </p:txBody>
      </p:sp>
      <p:sp>
        <p:nvSpPr>
          <p:cNvPr id="153" name="Google Shape;153;p3"/>
          <p:cNvSpPr txBox="1">
            <a:spLocks noGrp="1"/>
          </p:cNvSpPr>
          <p:nvPr>
            <p:ph type="body" idx="4294967295"/>
          </p:nvPr>
        </p:nvSpPr>
        <p:spPr>
          <a:xfrm>
            <a:off x="658368" y="1138953"/>
            <a:ext cx="11000232" cy="53946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2800" dirty="0">
                <a:latin typeface="Times New Roman" panose="02020603050405020304"/>
                <a:ea typeface="Times New Roman" panose="02020603050405020304"/>
                <a:cs typeface="Times New Roman" panose="02020603050405020304"/>
                <a:sym typeface="Times New Roman" panose="02020603050405020304"/>
              </a:rPr>
              <a:t>      The increasing metropolitan cities and growing number of Vehicles have led to significant challenges in managing parking spaces effectively and ensuring the security of parked vehicles. To address these issues we propose comprehensive prototype of an Advanced parking system that utilizes IoT model and  framework. Using an IoT application it enables to verify the availability of slots over the area.</a:t>
            </a:r>
            <a:endParaRPr sz="2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r>
              <a:rPr lang="en-US" sz="2800" dirty="0">
                <a:latin typeface="Times New Roman" panose="02020603050405020304"/>
                <a:ea typeface="Times New Roman" panose="02020603050405020304"/>
                <a:cs typeface="Times New Roman" panose="02020603050405020304"/>
                <a:sym typeface="Times New Roman" panose="02020603050405020304"/>
              </a:rPr>
              <a:t>     The prototype incorporates advanced sensors to detected improperly parked vehicles, parallelly triggering an alarm system to alert the relevant personnel. This solution aims to provide a seamless parking experience for users while optimizing parking space utilization and enhance overall security measures.</a:t>
            </a:r>
            <a:endParaRPr sz="28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Results for First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 name="TextBox 10">
            <a:extLst>
              <a:ext uri="{FF2B5EF4-FFF2-40B4-BE49-F238E27FC236}">
                <a16:creationId xmlns:a16="http://schemas.microsoft.com/office/drawing/2014/main" id="{485CAA9F-6F86-4F80-3DCB-8A8CC57BBA0B}"/>
              </a:ext>
            </a:extLst>
          </p:cNvPr>
          <p:cNvSpPr txBox="1"/>
          <p:nvPr/>
        </p:nvSpPr>
        <p:spPr>
          <a:xfrm>
            <a:off x="4330999" y="5756591"/>
            <a:ext cx="6212840" cy="307777"/>
          </a:xfrm>
          <a:prstGeom prst="rect">
            <a:avLst/>
          </a:prstGeom>
          <a:noFill/>
        </p:spPr>
        <p:txBody>
          <a:bodyPr wrap="square">
            <a:spAutoFit/>
          </a:bodyPr>
          <a:lstStyle/>
          <a:p>
            <a:pPr marL="0" marR="0" algn="just">
              <a:spcBef>
                <a:spcPts val="0"/>
              </a:spcBef>
              <a:spcAft>
                <a:spcPts val="0"/>
              </a:spcAft>
            </a:pPr>
            <a:r>
              <a:rPr lang="en-US" sz="1400" kern="100" dirty="0">
                <a:effectLst/>
                <a:latin typeface="Times New Roman" panose="02020603050405020304" pitchFamily="18" charset="0"/>
                <a:ea typeface="宋体" panose="02010600030101010101" pitchFamily="2" charset="-122"/>
              </a:rPr>
              <a:t>Availability Of Parking Slot Checking</a:t>
            </a:r>
          </a:p>
        </p:txBody>
      </p:sp>
      <p:pic>
        <p:nvPicPr>
          <p:cNvPr id="5" name="Picture 4">
            <a:extLst>
              <a:ext uri="{FF2B5EF4-FFF2-40B4-BE49-F238E27FC236}">
                <a16:creationId xmlns:a16="http://schemas.microsoft.com/office/drawing/2014/main" id="{C4738754-7F79-1D1D-E40F-4F610923C3CE}"/>
              </a:ext>
            </a:extLst>
          </p:cNvPr>
          <p:cNvPicPr>
            <a:picLocks noChangeAspect="1"/>
          </p:cNvPicPr>
          <p:nvPr/>
        </p:nvPicPr>
        <p:blipFill>
          <a:blip r:embed="rId2"/>
          <a:stretch>
            <a:fillRect/>
          </a:stretch>
        </p:blipFill>
        <p:spPr>
          <a:xfrm>
            <a:off x="816442" y="1399635"/>
            <a:ext cx="5411638" cy="4058729"/>
          </a:xfrm>
          <a:prstGeom prst="rect">
            <a:avLst/>
          </a:prstGeom>
        </p:spPr>
      </p:pic>
      <p:pic>
        <p:nvPicPr>
          <p:cNvPr id="9" name="Picture 8">
            <a:extLst>
              <a:ext uri="{FF2B5EF4-FFF2-40B4-BE49-F238E27FC236}">
                <a16:creationId xmlns:a16="http://schemas.microsoft.com/office/drawing/2014/main" id="{1D737D07-3E4E-21CE-E222-0F88A5C042A2}"/>
              </a:ext>
            </a:extLst>
          </p:cNvPr>
          <p:cNvPicPr>
            <a:picLocks noChangeAspect="1"/>
          </p:cNvPicPr>
          <p:nvPr/>
        </p:nvPicPr>
        <p:blipFill rotWithShape="1">
          <a:blip r:embed="rId3"/>
          <a:srcRect l="9292" t="21211" r="7899" b="47416"/>
          <a:stretch/>
        </p:blipFill>
        <p:spPr>
          <a:xfrm>
            <a:off x="6729359" y="1421824"/>
            <a:ext cx="4794476" cy="4036540"/>
          </a:xfrm>
          <a:prstGeom prst="rect">
            <a:avLst/>
          </a:prstGeom>
        </p:spPr>
      </p:pic>
    </p:spTree>
    <p:extLst>
      <p:ext uri="{BB962C8B-B14F-4D97-AF65-F5344CB8AC3E}">
        <p14:creationId xmlns:p14="http://schemas.microsoft.com/office/powerpoint/2010/main" val="3492205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8d219cd6cf_0_29"/>
          <p:cNvSpPr txBox="1">
            <a:spLocks noGrp="1"/>
          </p:cNvSpPr>
          <p:nvPr>
            <p:ph type="title" idx="4294967295"/>
          </p:nvPr>
        </p:nvSpPr>
        <p:spPr>
          <a:xfrm>
            <a:off x="0" y="233363"/>
            <a:ext cx="12192000" cy="714375"/>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a:solidFill>
                  <a:schemeClr val="dk1"/>
                </a:solidFill>
                <a:latin typeface="Times New Roman" panose="02020603050405020304"/>
                <a:ea typeface="Times New Roman" panose="02020603050405020304"/>
                <a:cs typeface="Times New Roman" panose="02020603050405020304"/>
                <a:sym typeface="Times New Roman" panose="02020603050405020304"/>
              </a:rPr>
              <a:t>Arduino UNO</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2800">
              <a:latin typeface="Calibri" panose="020F0502020204030204"/>
              <a:ea typeface="Calibri" panose="020F0502020204030204"/>
              <a:cs typeface="Calibri" panose="020F0502020204030204"/>
              <a:sym typeface="Calibri" panose="020F0502020204030204"/>
            </a:endParaRPr>
          </a:p>
        </p:txBody>
      </p:sp>
      <p:sp>
        <p:nvSpPr>
          <p:cNvPr id="291" name="Google Shape;291;g28d219cd6cf_0_29"/>
          <p:cNvSpPr txBox="1">
            <a:spLocks noGrp="1"/>
          </p:cNvSpPr>
          <p:nvPr>
            <p:ph type="title" idx="4294967295"/>
          </p:nvPr>
        </p:nvSpPr>
        <p:spPr>
          <a:xfrm>
            <a:off x="-8626" y="198859"/>
            <a:ext cx="12192000" cy="714375"/>
          </a:xfrm>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Design and Implementation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93" name="Google Shape;293;g28d219cd6cf_0_29"/>
          <p:cNvSpPr/>
          <p:nvPr/>
        </p:nvSpPr>
        <p:spPr>
          <a:xfrm>
            <a:off x="8329750" y="1533850"/>
            <a:ext cx="1277700" cy="338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 name="Picture 2">
            <a:extLst>
              <a:ext uri="{FF2B5EF4-FFF2-40B4-BE49-F238E27FC236}">
                <a16:creationId xmlns:a16="http://schemas.microsoft.com/office/drawing/2014/main" id="{574B3B7C-87E2-A401-84D3-1FBBF024D087}"/>
              </a:ext>
            </a:extLst>
          </p:cNvPr>
          <p:cNvPicPr>
            <a:picLocks noChangeAspect="1"/>
          </p:cNvPicPr>
          <p:nvPr/>
        </p:nvPicPr>
        <p:blipFill>
          <a:blip r:embed="rId3"/>
          <a:stretch>
            <a:fillRect/>
          </a:stretch>
        </p:blipFill>
        <p:spPr>
          <a:xfrm>
            <a:off x="1952465" y="1164566"/>
            <a:ext cx="8287070" cy="5322496"/>
          </a:xfrm>
          <a:prstGeom prst="rect">
            <a:avLst/>
          </a:prstGeom>
        </p:spPr>
      </p:pic>
    </p:spTree>
    <p:extLst>
      <p:ext uri="{BB962C8B-B14F-4D97-AF65-F5344CB8AC3E}">
        <p14:creationId xmlns:p14="http://schemas.microsoft.com/office/powerpoint/2010/main" val="33929107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9011" y="1035170"/>
            <a:ext cx="12051101" cy="5456710"/>
          </a:xfrm>
        </p:spPr>
        <p:txBody>
          <a:bodyPr>
            <a:normAutofit lnSpcReduction="10000"/>
          </a:bodyPr>
          <a:lstStyle/>
          <a:p>
            <a:pPr algn="just"/>
            <a:r>
              <a:rPr lang="en-US" sz="2800" dirty="0">
                <a:latin typeface="Times New Roman" panose="02020603050405020304" pitchFamily="18" charset="0"/>
                <a:cs typeface="Times New Roman" panose="02020603050405020304" pitchFamily="18" charset="0"/>
              </a:rPr>
              <a:t>  The initial focus of the objective 2, is the implementation of a sensor mechanism to detect and address improper parking instances. This component is critical for maintaining order in the parking area and triggering immediate real-time alerts for swift intervention. The sensor mechanism, in conjunction with the overall IoT system, plays a key role in enhancing the security and efficiency of the parking management system.</a:t>
            </a:r>
          </a:p>
          <a:p>
            <a:pPr algn="just"/>
            <a:r>
              <a:rPr lang="en-US" sz="2800" dirty="0">
                <a:latin typeface="Times New Roman" panose="02020603050405020304" pitchFamily="18" charset="0"/>
                <a:cs typeface="Times New Roman" panose="02020603050405020304" pitchFamily="18" charset="0"/>
              </a:rPr>
              <a:t>   In the second part of Objective 2, the emphasis shifts to the practical implementation of the system's capabilities. Violations such as occupying multiple slots, parking in restricted zones, or exceeding time limits lead to immediate alerts. These real-time notifications, including buzzer alerts, are transmitted to security personnel or administrators. This part underscores the system's ability to actively address and rectify improper parking behavior promptly, contributing to the overall effectiveness of the IoT-based parking management system.</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Explanation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2146977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C9E7C332-9A4F-A003-39C1-679529248B23}"/>
              </a:ext>
            </a:extLst>
          </p:cNvPr>
          <p:cNvPicPr>
            <a:picLocks noChangeAspect="1"/>
          </p:cNvPicPr>
          <p:nvPr/>
        </p:nvPicPr>
        <p:blipFill>
          <a:blip r:embed="rId2"/>
          <a:stretch>
            <a:fillRect/>
          </a:stretch>
        </p:blipFill>
        <p:spPr>
          <a:xfrm>
            <a:off x="1071162" y="1106011"/>
            <a:ext cx="10049435" cy="5385869"/>
          </a:xfrm>
          <a:prstGeom prst="rect">
            <a:avLst/>
          </a:prstGeom>
        </p:spPr>
      </p:pic>
    </p:spTree>
    <p:extLst>
      <p:ext uri="{BB962C8B-B14F-4D97-AF65-F5344CB8AC3E}">
        <p14:creationId xmlns:p14="http://schemas.microsoft.com/office/powerpoint/2010/main" val="3618612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Code Implementation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97FDA1D0-AC7C-7FC4-5C2C-4283B0F3AC9E}"/>
              </a:ext>
            </a:extLst>
          </p:cNvPr>
          <p:cNvPicPr>
            <a:picLocks noChangeAspect="1"/>
          </p:cNvPicPr>
          <p:nvPr/>
        </p:nvPicPr>
        <p:blipFill>
          <a:blip r:embed="rId2"/>
          <a:stretch>
            <a:fillRect/>
          </a:stretch>
        </p:blipFill>
        <p:spPr>
          <a:xfrm>
            <a:off x="963586" y="1116453"/>
            <a:ext cx="10264588" cy="5501178"/>
          </a:xfrm>
          <a:prstGeom prst="rect">
            <a:avLst/>
          </a:prstGeom>
        </p:spPr>
      </p:pic>
    </p:spTree>
    <p:extLst>
      <p:ext uri="{BB962C8B-B14F-4D97-AF65-F5344CB8AC3E}">
        <p14:creationId xmlns:p14="http://schemas.microsoft.com/office/powerpoint/2010/main" val="36803070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Results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7" name="image14.jpeg">
            <a:extLst>
              <a:ext uri="{FF2B5EF4-FFF2-40B4-BE49-F238E27FC236}">
                <a16:creationId xmlns:a16="http://schemas.microsoft.com/office/drawing/2014/main" id="{B2270CA2-2D1F-75E7-FFC8-0C77946097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872" y="1819249"/>
            <a:ext cx="6177956" cy="3392832"/>
          </a:xfrm>
          <a:prstGeom prst="rect">
            <a:avLst/>
          </a:prstGeom>
        </p:spPr>
      </p:pic>
      <p:sp>
        <p:nvSpPr>
          <p:cNvPr id="6" name="TextBox 5">
            <a:extLst>
              <a:ext uri="{FF2B5EF4-FFF2-40B4-BE49-F238E27FC236}">
                <a16:creationId xmlns:a16="http://schemas.microsoft.com/office/drawing/2014/main" id="{61E31105-AF04-0E1A-5136-DF169D3527AF}"/>
              </a:ext>
            </a:extLst>
          </p:cNvPr>
          <p:cNvSpPr txBox="1"/>
          <p:nvPr/>
        </p:nvSpPr>
        <p:spPr>
          <a:xfrm>
            <a:off x="4063850" y="6040815"/>
            <a:ext cx="6212840" cy="307777"/>
          </a:xfrm>
          <a:prstGeom prst="rect">
            <a:avLst/>
          </a:prstGeom>
          <a:noFill/>
        </p:spPr>
        <p:txBody>
          <a:bodyPr wrap="square">
            <a:spAutoFit/>
          </a:bodyPr>
          <a:lstStyle/>
          <a:p>
            <a:pPr marL="0" marR="0" algn="just">
              <a:spcBef>
                <a:spcPts val="0"/>
              </a:spcBef>
              <a:spcAft>
                <a:spcPts val="0"/>
              </a:spcAft>
            </a:pPr>
            <a:r>
              <a:rPr lang="en-US" sz="1400" kern="100" dirty="0">
                <a:effectLst/>
                <a:latin typeface="Times New Roman" panose="02020603050405020304" pitchFamily="18" charset="0"/>
                <a:ea typeface="宋体" panose="02010600030101010101" pitchFamily="2" charset="-122"/>
              </a:rPr>
              <a:t>Slot Booking System using Blynk IoT Application</a:t>
            </a:r>
          </a:p>
        </p:txBody>
      </p:sp>
      <p:pic>
        <p:nvPicPr>
          <p:cNvPr id="11" name="Picture 10">
            <a:extLst>
              <a:ext uri="{FF2B5EF4-FFF2-40B4-BE49-F238E27FC236}">
                <a16:creationId xmlns:a16="http://schemas.microsoft.com/office/drawing/2014/main" id="{5EE434FA-49D8-D3AE-5C10-3877AAA86BB1}"/>
              </a:ext>
            </a:extLst>
          </p:cNvPr>
          <p:cNvPicPr>
            <a:picLocks noChangeAspect="1"/>
          </p:cNvPicPr>
          <p:nvPr/>
        </p:nvPicPr>
        <p:blipFill>
          <a:blip r:embed="rId3"/>
          <a:stretch>
            <a:fillRect/>
          </a:stretch>
        </p:blipFill>
        <p:spPr>
          <a:xfrm>
            <a:off x="8476774" y="1268592"/>
            <a:ext cx="2343150" cy="5080000"/>
          </a:xfrm>
          <a:prstGeom prst="rect">
            <a:avLst/>
          </a:prstGeom>
        </p:spPr>
      </p:pic>
      <p:sp>
        <p:nvSpPr>
          <p:cNvPr id="12" name="Text Placeholder 11">
            <a:extLst>
              <a:ext uri="{FF2B5EF4-FFF2-40B4-BE49-F238E27FC236}">
                <a16:creationId xmlns:a16="http://schemas.microsoft.com/office/drawing/2014/main" id="{04F3604F-C5CC-F029-AE68-A45BA03012CA}"/>
              </a:ext>
            </a:extLst>
          </p:cNvPr>
          <p:cNvSpPr txBox="1">
            <a:spLocks noGrp="1"/>
          </p:cNvSpPr>
          <p:nvPr>
            <p:ph type="body" idx="1"/>
          </p:nvPr>
        </p:nvSpPr>
        <p:spPr>
          <a:xfrm>
            <a:off x="3044825" y="5303282"/>
            <a:ext cx="11307763" cy="215444"/>
          </a:xfrm>
          <a:prstGeom prst="rect">
            <a:avLst/>
          </a:prstGeom>
          <a:noFill/>
        </p:spPr>
        <p:txBody>
          <a:bodyPr wrap="square">
            <a:spAutoFit/>
          </a:bodyPr>
          <a:lstStyle/>
          <a:p>
            <a:pPr marL="0" marR="0" algn="just">
              <a:spcBef>
                <a:spcPts val="0"/>
              </a:spcBef>
              <a:spcAft>
                <a:spcPts val="0"/>
              </a:spcAft>
            </a:pPr>
            <a:r>
              <a:rPr lang="en-US" sz="1400" kern="100" dirty="0">
                <a:effectLst/>
                <a:latin typeface="Times New Roman" panose="02020603050405020304" pitchFamily="18" charset="0"/>
                <a:ea typeface="宋体" panose="02010600030101010101" pitchFamily="2" charset="-122"/>
              </a:rPr>
              <a:t>Desktop View</a:t>
            </a:r>
          </a:p>
        </p:txBody>
      </p:sp>
      <p:sp>
        <p:nvSpPr>
          <p:cNvPr id="13" name="Text Placeholder 11">
            <a:extLst>
              <a:ext uri="{FF2B5EF4-FFF2-40B4-BE49-F238E27FC236}">
                <a16:creationId xmlns:a16="http://schemas.microsoft.com/office/drawing/2014/main" id="{5AC81542-CAE6-8C25-B866-553E34C986A8}"/>
              </a:ext>
            </a:extLst>
          </p:cNvPr>
          <p:cNvSpPr txBox="1">
            <a:spLocks/>
          </p:cNvSpPr>
          <p:nvPr/>
        </p:nvSpPr>
        <p:spPr>
          <a:xfrm>
            <a:off x="9194800" y="6394192"/>
            <a:ext cx="1198880" cy="215444"/>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algn="just"/>
            <a:r>
              <a:rPr lang="en-US" sz="1400" kern="100" dirty="0">
                <a:latin typeface="Times New Roman" panose="02020603050405020304" pitchFamily="18" charset="0"/>
                <a:ea typeface="宋体" panose="02010600030101010101" pitchFamily="2" charset="-122"/>
              </a:rPr>
              <a:t>Mobile View</a:t>
            </a:r>
          </a:p>
        </p:txBody>
      </p:sp>
    </p:spTree>
    <p:extLst>
      <p:ext uri="{BB962C8B-B14F-4D97-AF65-F5344CB8AC3E}">
        <p14:creationId xmlns:p14="http://schemas.microsoft.com/office/powerpoint/2010/main" val="355927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Results for Second objective</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image11.jpeg">
            <a:extLst>
              <a:ext uri="{FF2B5EF4-FFF2-40B4-BE49-F238E27FC236}">
                <a16:creationId xmlns:a16="http://schemas.microsoft.com/office/drawing/2014/main" id="{16982E03-4EB1-ED6F-2EE5-586F292FF245}"/>
              </a:ext>
            </a:extLst>
          </p:cNvPr>
          <p:cNvPicPr>
            <a:picLocks noChangeAspect="1"/>
          </p:cNvPicPr>
          <p:nvPr/>
        </p:nvPicPr>
        <p:blipFill>
          <a:blip r:embed="rId2" cstate="print"/>
          <a:stretch>
            <a:fillRect/>
          </a:stretch>
        </p:blipFill>
        <p:spPr>
          <a:xfrm>
            <a:off x="2238521" y="1265973"/>
            <a:ext cx="7516905" cy="4770284"/>
          </a:xfrm>
          <a:prstGeom prst="rect">
            <a:avLst/>
          </a:prstGeom>
        </p:spPr>
      </p:pic>
      <p:sp>
        <p:nvSpPr>
          <p:cNvPr id="9" name="TextBox 8">
            <a:extLst>
              <a:ext uri="{FF2B5EF4-FFF2-40B4-BE49-F238E27FC236}">
                <a16:creationId xmlns:a16="http://schemas.microsoft.com/office/drawing/2014/main" id="{5ECD0DFB-BCE9-A2C1-2810-70B3E12E2A68}"/>
              </a:ext>
            </a:extLst>
          </p:cNvPr>
          <p:cNvSpPr txBox="1"/>
          <p:nvPr/>
        </p:nvSpPr>
        <p:spPr>
          <a:xfrm>
            <a:off x="4087905" y="6110180"/>
            <a:ext cx="6469529" cy="307777"/>
          </a:xfrm>
          <a:prstGeom prst="rect">
            <a:avLst/>
          </a:prstGeom>
          <a:noFill/>
        </p:spPr>
        <p:txBody>
          <a:bodyPr wrap="square">
            <a:spAutoFit/>
          </a:bodyPr>
          <a:lstStyle/>
          <a:p>
            <a:pPr marL="0" marR="0">
              <a:spcBef>
                <a:spcPts val="0"/>
              </a:spcBef>
              <a:spcAft>
                <a:spcPts val="0"/>
              </a:spcAft>
            </a:pPr>
            <a:r>
              <a:rPr lang="en-US" sz="1400" dirty="0">
                <a:effectLst/>
                <a:latin typeface="Times New Roman" panose="02020603050405020304" pitchFamily="18" charset="0"/>
              </a:rPr>
              <a:t>Improper Parking Instances and Alert Mechanisms</a:t>
            </a:r>
            <a:endParaRPr lang="en-US" sz="2400" dirty="0">
              <a:effectLst/>
              <a:latin typeface="Times New Roman" panose="02020603050405020304" pitchFamily="18" charset="0"/>
            </a:endParaRPr>
          </a:p>
        </p:txBody>
      </p:sp>
    </p:spTree>
    <p:extLst>
      <p:ext uri="{BB962C8B-B14F-4D97-AF65-F5344CB8AC3E}">
        <p14:creationId xmlns:p14="http://schemas.microsoft.com/office/powerpoint/2010/main" val="117354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9440" y="1242204"/>
            <a:ext cx="11308198" cy="5249676"/>
          </a:xfrm>
        </p:spPr>
        <p:txBody>
          <a:bodyPr>
            <a:normAutofit/>
          </a:bodyPr>
          <a:lstStyle/>
          <a:p>
            <a:pPr algn="just"/>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Differences between Proposed System and Existing Systems</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 name="Picture 13">
            <a:extLst>
              <a:ext uri="{FF2B5EF4-FFF2-40B4-BE49-F238E27FC236}">
                <a16:creationId xmlns:a16="http://schemas.microsoft.com/office/drawing/2014/main" id="{16843EAA-EB84-6B37-1307-F17B545EDB6B}"/>
              </a:ext>
            </a:extLst>
          </p:cNvPr>
          <p:cNvPicPr>
            <a:picLocks noChangeAspect="1"/>
          </p:cNvPicPr>
          <p:nvPr/>
        </p:nvPicPr>
        <p:blipFill>
          <a:blip r:embed="rId2"/>
          <a:stretch>
            <a:fillRect/>
          </a:stretch>
        </p:blipFill>
        <p:spPr>
          <a:xfrm>
            <a:off x="3291633" y="1163875"/>
            <a:ext cx="5608733" cy="5249675"/>
          </a:xfrm>
          <a:prstGeom prst="rect">
            <a:avLst/>
          </a:prstGeom>
        </p:spPr>
      </p:pic>
    </p:spTree>
    <p:extLst>
      <p:ext uri="{BB962C8B-B14F-4D97-AF65-F5344CB8AC3E}">
        <p14:creationId xmlns:p14="http://schemas.microsoft.com/office/powerpoint/2010/main" val="2014606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Autofit/>
          </a:bodyPr>
          <a:lstStyle/>
          <a:p>
            <a:pPr marL="577800" lvl="0" indent="-577800" algn="just">
              <a:lnSpc>
                <a:spcPct val="90000"/>
              </a:lnSpc>
            </a:pPr>
            <a:endParaRPr lang="en-IN" sz="2800" dirty="0">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pPr>
            <a:r>
              <a:rPr lang="en-IN" sz="2800" dirty="0">
                <a:latin typeface="Times New Roman" panose="02020603050405020304" pitchFamily="18" charset="0"/>
                <a:ea typeface="Times New Roman"/>
                <a:cs typeface="Times New Roman" panose="02020603050405020304" pitchFamily="18" charset="0"/>
                <a:sym typeface="Times New Roman"/>
              </a:rPr>
              <a:t>[1] </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K. Shirisha1,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Gurram</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Chandana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Kadipikonda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Akhila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Lukalapu</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Koteshwari</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Ramidi</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Sucharitha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“SMART VEHICLE PARKING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SYSTEM”,Journal</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of Engineering Sciences jespublication.com, vol. 13, pp. 924-931,  Dec 2022.</a:t>
            </a:r>
          </a:p>
          <a:p>
            <a:pPr marL="577800" lvl="0" indent="-577800" algn="just">
              <a:lnSpc>
                <a:spcPct val="90000"/>
              </a:lnSpc>
            </a:pPr>
            <a:endPar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pP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[2].Amara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Adityaa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Shahina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Anwarula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Rohit</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Tanwara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Sri Krishna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Vamsi,Konerua</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“An </a:t>
            </a:r>
            <a:r>
              <a:rPr lang="en-IN" sz="2800" dirty="0" err="1">
                <a:solidFill>
                  <a:schemeClr val="dk1"/>
                </a:solidFill>
                <a:latin typeface="Times New Roman" panose="02020603050405020304" pitchFamily="18" charset="0"/>
                <a:ea typeface="Times New Roman"/>
                <a:cs typeface="Times New Roman" panose="02020603050405020304" pitchFamily="18" charset="0"/>
                <a:sym typeface="Times New Roman"/>
              </a:rPr>
              <a:t>IoT</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assisted Intelligent Parking System (IPS) for Smart Cities” ,Peer-review under responsibility of the scientific committee of the International Conference on Machine Learning and Data Engineering,</a:t>
            </a:r>
          </a:p>
          <a:p>
            <a:pPr marL="577800" lvl="0" indent="-577800" algn="just">
              <a:lnSpc>
                <a:spcPct val="90000"/>
              </a:lnSpc>
              <a:spcBef>
                <a:spcPts val="1001"/>
              </a:spcBef>
              <a:buClr>
                <a:schemeClr val="dk1"/>
              </a:buClr>
            </a:pP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      (https://creativecommons.org/licenses/by-nc-nd/4.0) ,pp. 1045-1054, 2023.</a:t>
            </a:r>
          </a:p>
          <a:p>
            <a:pPr marL="0" lvl="0" indent="0" algn="just">
              <a:lnSpc>
                <a:spcPct val="90000"/>
              </a:lnSpc>
              <a:buClr>
                <a:schemeClr val="dk1"/>
              </a:buClr>
            </a:pPr>
            <a:endPar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buClr>
                <a:schemeClr val="dk1"/>
              </a:buClr>
            </a:pPr>
            <a:endPar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spcBef>
                <a:spcPts val="1001"/>
              </a:spcBef>
            </a:pPr>
            <a:endParaRPr lang="en-IN" sz="2800" dirty="0">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spcBef>
                <a:spcPts val="1001"/>
              </a:spcBef>
            </a:pPr>
            <a:r>
              <a:rPr lang="en-IN" sz="2800" dirty="0">
                <a:latin typeface="Times New Roman" panose="02020603050405020304" pitchFamily="18" charset="0"/>
                <a:ea typeface="Times New Roman"/>
                <a:cs typeface="Times New Roman" panose="02020603050405020304" pitchFamily="18" charset="0"/>
                <a:sym typeface="Times New Roman"/>
              </a:rPr>
              <a:t>                                     </a:t>
            </a:r>
            <a:endParaRPr lang="en-IN" sz="2800" dirty="0">
              <a:latin typeface="Times New Roman" panose="02020603050405020304" pitchFamily="18" charset="0"/>
              <a:cs typeface="Times New Roman" panose="02020603050405020304" pitchFamily="18" charset="0"/>
            </a:endParaRPr>
          </a:p>
          <a:p>
            <a:pPr marL="577800" lvl="0" indent="-577800" algn="just">
              <a:lnSpc>
                <a:spcPct val="90000"/>
              </a:lnSpc>
              <a:spcBef>
                <a:spcPts val="1001"/>
              </a:spcBef>
            </a:pPr>
            <a:endParaRPr lang="en-IN" sz="2800" dirty="0">
              <a:latin typeface="Times New Roman" panose="02020603050405020304" pitchFamily="18" charset="0"/>
              <a:ea typeface="Times New Roman"/>
              <a:cs typeface="Times New Roman" panose="02020603050405020304" pitchFamily="18" charset="0"/>
              <a:sym typeface="Times New Roman"/>
            </a:endParaRPr>
          </a:p>
          <a:p>
            <a:pPr marL="577800" lvl="0" indent="-577800" algn="just">
              <a:lnSpc>
                <a:spcPct val="90000"/>
              </a:lnSpc>
              <a:spcBef>
                <a:spcPts val="1001"/>
              </a:spcBef>
            </a:pPr>
            <a:r>
              <a:rPr lang="en-IN" sz="2800" dirty="0">
                <a:latin typeface="Times New Roman" panose="02020603050405020304" pitchFamily="18" charset="0"/>
                <a:ea typeface="Times New Roman"/>
                <a:cs typeface="Times New Roman" panose="02020603050405020304" pitchFamily="18" charset="0"/>
                <a:sym typeface="Times New Roman"/>
              </a:rPr>
              <a:t>  </a:t>
            </a:r>
          </a:p>
        </p:txBody>
      </p:sp>
      <p:sp>
        <p:nvSpPr>
          <p:cNvPr id="5" name="Title 4"/>
          <p:cNvSpPr>
            <a:spLocks noGrp="1"/>
          </p:cNvSpPr>
          <p:nvPr>
            <p:ph type="title"/>
          </p:nvPr>
        </p:nvSpPr>
        <p:spPr/>
        <p:txBody>
          <a:bodyPr/>
          <a:lstStyle/>
          <a:p>
            <a:endParaRPr lang="en-IN"/>
          </a:p>
        </p:txBody>
      </p:sp>
      <p:sp>
        <p:nvSpPr>
          <p:cNvPr id="6" name="Google Shape;291;g28d219cd6cf_0_29"/>
          <p:cNvSpPr txBox="1">
            <a:spLocks/>
          </p:cNvSpPr>
          <p:nvPr/>
        </p:nvSpPr>
        <p:spPr>
          <a:xfrm>
            <a:off x="-7020" y="232920"/>
            <a:ext cx="12191760" cy="714600"/>
          </a:xfrm>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References</a:t>
            </a:r>
          </a:p>
        </p:txBody>
      </p:sp>
    </p:spTree>
    <p:extLst>
      <p:ext uri="{BB962C8B-B14F-4D97-AF65-F5344CB8AC3E}">
        <p14:creationId xmlns:p14="http://schemas.microsoft.com/office/powerpoint/2010/main" val="3072778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L="577800" lvl="0" indent="-577800" algn="just">
              <a:lnSpc>
                <a:spcPct val="90000"/>
              </a:lnSpc>
              <a:spcBef>
                <a:spcPts val="1001"/>
              </a:spcBef>
            </a:pPr>
            <a:endParaRPr lang="en-IN" sz="2800" dirty="0">
              <a:solidFill>
                <a:schemeClr val="dk1"/>
              </a:solidFill>
              <a:latin typeface="Times New Roman"/>
              <a:ea typeface="Times New Roman"/>
              <a:cs typeface="Times New Roman"/>
              <a:sym typeface="Times New Roman"/>
            </a:endParaRPr>
          </a:p>
          <a:p>
            <a:pPr marL="577800" lvl="0" indent="-577800" algn="just">
              <a:lnSpc>
                <a:spcPct val="90000"/>
              </a:lnSpc>
              <a:spcBef>
                <a:spcPts val="1001"/>
              </a:spcBef>
            </a:pPr>
            <a:r>
              <a:rPr lang="en-IN" sz="2800" dirty="0">
                <a:solidFill>
                  <a:schemeClr val="dk1"/>
                </a:solidFill>
                <a:latin typeface="Times New Roman"/>
                <a:ea typeface="Times New Roman"/>
                <a:cs typeface="Times New Roman"/>
                <a:sym typeface="Times New Roman"/>
              </a:rPr>
              <a:t>[3].</a:t>
            </a:r>
            <a:r>
              <a:rPr lang="en-IN" sz="2800" dirty="0" err="1">
                <a:solidFill>
                  <a:schemeClr val="dk1"/>
                </a:solidFill>
                <a:latin typeface="Times New Roman"/>
                <a:ea typeface="Times New Roman"/>
                <a:cs typeface="Times New Roman"/>
                <a:sym typeface="Times New Roman"/>
              </a:rPr>
              <a:t>Harpreet</a:t>
            </a:r>
            <a:r>
              <a:rPr lang="en-IN" sz="2800" dirty="0">
                <a:solidFill>
                  <a:schemeClr val="dk1"/>
                </a:solidFill>
                <a:latin typeface="Times New Roman"/>
                <a:ea typeface="Times New Roman"/>
                <a:cs typeface="Times New Roman"/>
                <a:sym typeface="Times New Roman"/>
              </a:rPr>
              <a:t> Singh </a:t>
            </a:r>
            <a:r>
              <a:rPr lang="en-IN" sz="2800" dirty="0" err="1">
                <a:solidFill>
                  <a:schemeClr val="dk1"/>
                </a:solidFill>
                <a:latin typeface="Times New Roman"/>
                <a:ea typeface="Times New Roman"/>
                <a:cs typeface="Times New Roman"/>
                <a:sym typeface="Times New Roman"/>
              </a:rPr>
              <a:t>Bedi</a:t>
            </a:r>
            <a:r>
              <a:rPr lang="en-IN" sz="2800" dirty="0">
                <a:solidFill>
                  <a:schemeClr val="dk1"/>
                </a:solidFill>
                <a:latin typeface="Times New Roman"/>
                <a:ea typeface="Times New Roman"/>
                <a:cs typeface="Times New Roman"/>
                <a:sym typeface="Times New Roman"/>
              </a:rPr>
              <a:t>*, K V </a:t>
            </a:r>
            <a:r>
              <a:rPr lang="en-IN" sz="2800" dirty="0" err="1">
                <a:solidFill>
                  <a:schemeClr val="dk1"/>
                </a:solidFill>
                <a:latin typeface="Times New Roman"/>
                <a:ea typeface="Times New Roman"/>
                <a:cs typeface="Times New Roman"/>
                <a:sym typeface="Times New Roman"/>
              </a:rPr>
              <a:t>Krishnam</a:t>
            </a:r>
            <a:r>
              <a:rPr lang="en-IN" sz="2800" dirty="0">
                <a:solidFill>
                  <a:schemeClr val="dk1"/>
                </a:solidFill>
                <a:latin typeface="Times New Roman"/>
                <a:ea typeface="Times New Roman"/>
                <a:cs typeface="Times New Roman"/>
                <a:sym typeface="Times New Roman"/>
              </a:rPr>
              <a:t> </a:t>
            </a:r>
            <a:r>
              <a:rPr lang="en-IN" sz="2800" dirty="0" err="1">
                <a:solidFill>
                  <a:schemeClr val="dk1"/>
                </a:solidFill>
                <a:latin typeface="Times New Roman"/>
                <a:ea typeface="Times New Roman"/>
                <a:cs typeface="Times New Roman"/>
                <a:sym typeface="Times New Roman"/>
              </a:rPr>
              <a:t>Raju</a:t>
            </a:r>
            <a:r>
              <a:rPr lang="en-IN" sz="2800" dirty="0">
                <a:solidFill>
                  <a:schemeClr val="dk1"/>
                </a:solidFill>
                <a:latin typeface="Times New Roman"/>
                <a:ea typeface="Times New Roman"/>
                <a:cs typeface="Times New Roman"/>
                <a:sym typeface="Times New Roman"/>
              </a:rPr>
              <a:t>, M </a:t>
            </a:r>
            <a:r>
              <a:rPr lang="en-IN" sz="2800" dirty="0" err="1">
                <a:solidFill>
                  <a:schemeClr val="dk1"/>
                </a:solidFill>
                <a:latin typeface="Times New Roman"/>
                <a:ea typeface="Times New Roman"/>
                <a:cs typeface="Times New Roman"/>
                <a:sym typeface="Times New Roman"/>
              </a:rPr>
              <a:t>Venkata</a:t>
            </a:r>
            <a:r>
              <a:rPr lang="en-IN" sz="2800" dirty="0">
                <a:solidFill>
                  <a:schemeClr val="dk1"/>
                </a:solidFill>
                <a:latin typeface="Times New Roman"/>
                <a:ea typeface="Times New Roman"/>
                <a:cs typeface="Times New Roman"/>
                <a:sym typeface="Times New Roman"/>
              </a:rPr>
              <a:t> </a:t>
            </a:r>
            <a:r>
              <a:rPr lang="en-IN" sz="2800" dirty="0" err="1">
                <a:solidFill>
                  <a:schemeClr val="dk1"/>
                </a:solidFill>
                <a:latin typeface="Times New Roman"/>
                <a:ea typeface="Times New Roman"/>
                <a:cs typeface="Times New Roman"/>
                <a:sym typeface="Times New Roman"/>
              </a:rPr>
              <a:t>Sriram</a:t>
            </a:r>
            <a:r>
              <a:rPr lang="en-IN" sz="2800" dirty="0">
                <a:solidFill>
                  <a:schemeClr val="dk1"/>
                </a:solidFill>
                <a:latin typeface="Times New Roman"/>
                <a:ea typeface="Times New Roman"/>
                <a:cs typeface="Times New Roman"/>
                <a:sym typeface="Times New Roman"/>
              </a:rPr>
              <a:t>, Hiroshima </a:t>
            </a:r>
            <a:r>
              <a:rPr lang="en-IN" sz="2800" dirty="0" err="1">
                <a:solidFill>
                  <a:schemeClr val="dk1"/>
                </a:solidFill>
                <a:latin typeface="Times New Roman"/>
                <a:ea typeface="Times New Roman"/>
                <a:cs typeface="Times New Roman"/>
                <a:sym typeface="Times New Roman"/>
              </a:rPr>
              <a:t>Khoisnam</a:t>
            </a:r>
            <a:r>
              <a:rPr lang="en-IN" sz="2800" dirty="0">
                <a:solidFill>
                  <a:schemeClr val="dk1"/>
                </a:solidFill>
                <a:latin typeface="Times New Roman"/>
                <a:ea typeface="Times New Roman"/>
                <a:cs typeface="Times New Roman"/>
                <a:sym typeface="Times New Roman"/>
              </a:rPr>
              <a:t>, </a:t>
            </a:r>
            <a:r>
              <a:rPr lang="en-IN" sz="2800" dirty="0" err="1">
                <a:solidFill>
                  <a:schemeClr val="dk1"/>
                </a:solidFill>
                <a:latin typeface="Times New Roman"/>
                <a:ea typeface="Times New Roman"/>
                <a:cs typeface="Times New Roman"/>
                <a:sym typeface="Times New Roman"/>
              </a:rPr>
              <a:t>Kesavarapu</a:t>
            </a:r>
            <a:r>
              <a:rPr lang="en-IN" sz="2800" dirty="0">
                <a:solidFill>
                  <a:schemeClr val="dk1"/>
                </a:solidFill>
                <a:latin typeface="Times New Roman"/>
                <a:ea typeface="Times New Roman"/>
                <a:cs typeface="Times New Roman"/>
                <a:sym typeface="Times New Roman"/>
              </a:rPr>
              <a:t> </a:t>
            </a:r>
            <a:r>
              <a:rPr lang="en-IN" sz="2800" dirty="0" err="1">
                <a:solidFill>
                  <a:schemeClr val="dk1"/>
                </a:solidFill>
                <a:latin typeface="Times New Roman"/>
                <a:ea typeface="Times New Roman"/>
                <a:cs typeface="Times New Roman"/>
                <a:sym typeface="Times New Roman"/>
              </a:rPr>
              <a:t>Jahnavi</a:t>
            </a:r>
            <a:r>
              <a:rPr lang="en-IN" sz="2800" dirty="0">
                <a:solidFill>
                  <a:schemeClr val="dk1"/>
                </a:solidFill>
                <a:latin typeface="Times New Roman"/>
                <a:ea typeface="Times New Roman"/>
                <a:cs typeface="Times New Roman"/>
                <a:sym typeface="Times New Roman"/>
              </a:rPr>
              <a:t>, P Naga </a:t>
            </a:r>
            <a:r>
              <a:rPr lang="en-IN" sz="2800" dirty="0" err="1">
                <a:solidFill>
                  <a:schemeClr val="dk1"/>
                </a:solidFill>
                <a:latin typeface="Times New Roman"/>
                <a:ea typeface="Times New Roman"/>
                <a:cs typeface="Times New Roman"/>
                <a:sym typeface="Times New Roman"/>
              </a:rPr>
              <a:t>Sai</a:t>
            </a:r>
            <a:r>
              <a:rPr lang="en-IN" sz="2800" dirty="0">
                <a:solidFill>
                  <a:schemeClr val="dk1"/>
                </a:solidFill>
                <a:latin typeface="Times New Roman"/>
                <a:ea typeface="Times New Roman"/>
                <a:cs typeface="Times New Roman"/>
                <a:sym typeface="Times New Roman"/>
              </a:rPr>
              <a:t> SEEE, “Design and implementation of </a:t>
            </a:r>
            <a:r>
              <a:rPr lang="en-IN" sz="2800" dirty="0" err="1">
                <a:solidFill>
                  <a:schemeClr val="dk1"/>
                </a:solidFill>
                <a:latin typeface="Times New Roman"/>
                <a:ea typeface="Times New Roman"/>
                <a:cs typeface="Times New Roman"/>
                <a:sym typeface="Times New Roman"/>
              </a:rPr>
              <a:t>IoT</a:t>
            </a:r>
            <a:r>
              <a:rPr lang="en-IN" sz="2800" dirty="0">
                <a:solidFill>
                  <a:schemeClr val="dk1"/>
                </a:solidFill>
                <a:latin typeface="Times New Roman"/>
                <a:ea typeface="Times New Roman"/>
                <a:cs typeface="Times New Roman"/>
                <a:sym typeface="Times New Roman"/>
              </a:rPr>
              <a:t> Based Smart Parking System using </a:t>
            </a:r>
            <a:r>
              <a:rPr lang="en-IN" sz="2800" dirty="0" err="1">
                <a:solidFill>
                  <a:schemeClr val="dk1"/>
                </a:solidFill>
                <a:latin typeface="Times New Roman"/>
                <a:ea typeface="Times New Roman"/>
                <a:cs typeface="Times New Roman"/>
                <a:sym typeface="Times New Roman"/>
              </a:rPr>
              <a:t>NodeMCU</a:t>
            </a:r>
            <a:r>
              <a:rPr lang="en-IN" sz="2800" dirty="0">
                <a:solidFill>
                  <a:schemeClr val="dk1"/>
                </a:solidFill>
                <a:latin typeface="Times New Roman"/>
                <a:ea typeface="Times New Roman"/>
                <a:cs typeface="Times New Roman"/>
                <a:sym typeface="Times New Roman"/>
              </a:rPr>
              <a:t> ESP8266” International Journal of Mechanical Engineering, vol. 7 ,pp.1-6, (Special Issue 5, April 2022).</a:t>
            </a:r>
          </a:p>
          <a:p>
            <a:pPr marL="577800" lvl="0" indent="-577800" algn="just">
              <a:lnSpc>
                <a:spcPct val="90000"/>
              </a:lnSpc>
              <a:spcBef>
                <a:spcPts val="1001"/>
              </a:spcBef>
            </a:pPr>
            <a:endParaRPr lang="en-IN" sz="2800" dirty="0">
              <a:solidFill>
                <a:schemeClr val="dk1"/>
              </a:solidFill>
              <a:latin typeface="Times New Roman"/>
              <a:ea typeface="Times New Roman"/>
              <a:cs typeface="Times New Roman"/>
              <a:sym typeface="Times New Roman"/>
            </a:endParaRPr>
          </a:p>
          <a:p>
            <a:pPr marL="577800" lvl="0" indent="-577800" algn="just">
              <a:lnSpc>
                <a:spcPct val="90000"/>
              </a:lnSpc>
              <a:buClr>
                <a:schemeClr val="dk1"/>
              </a:buClr>
            </a:pPr>
            <a:r>
              <a:rPr lang="en-US" sz="2800" dirty="0">
                <a:solidFill>
                  <a:schemeClr val="dk1"/>
                </a:solidFill>
                <a:latin typeface="Times New Roman"/>
                <a:ea typeface="Times New Roman"/>
                <a:cs typeface="Times New Roman"/>
                <a:sym typeface="Times New Roman"/>
              </a:rPr>
              <a:t>[4].</a:t>
            </a:r>
            <a:r>
              <a:rPr lang="en-US" sz="2800" dirty="0" err="1">
                <a:solidFill>
                  <a:schemeClr val="dk1"/>
                </a:solidFill>
                <a:latin typeface="Times New Roman"/>
                <a:ea typeface="Times New Roman"/>
                <a:cs typeface="Times New Roman"/>
                <a:sym typeface="Times New Roman"/>
              </a:rPr>
              <a:t>Vishwajeet</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Haralkar</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Tushar</a:t>
            </a:r>
            <a:r>
              <a:rPr lang="en-US" sz="2800" dirty="0">
                <a:solidFill>
                  <a:schemeClr val="dk1"/>
                </a:solidFill>
                <a:latin typeface="Times New Roman"/>
                <a:ea typeface="Times New Roman"/>
                <a:cs typeface="Times New Roman"/>
                <a:sym typeface="Times New Roman"/>
              </a:rPr>
              <a:t> </a:t>
            </a:r>
            <a:r>
              <a:rPr lang="en-US" sz="2800" dirty="0" err="1">
                <a:solidFill>
                  <a:schemeClr val="dk1"/>
                </a:solidFill>
                <a:latin typeface="Times New Roman"/>
                <a:ea typeface="Times New Roman"/>
                <a:cs typeface="Times New Roman"/>
                <a:sym typeface="Times New Roman"/>
              </a:rPr>
              <a:t>Kanthale</a:t>
            </a:r>
            <a:r>
              <a:rPr lang="en-US" sz="2800" dirty="0">
                <a:solidFill>
                  <a:schemeClr val="dk1"/>
                </a:solidFill>
                <a:latin typeface="Times New Roman"/>
                <a:ea typeface="Times New Roman"/>
                <a:cs typeface="Times New Roman"/>
                <a:sym typeface="Times New Roman"/>
              </a:rPr>
              <a:t>, Harsh </a:t>
            </a:r>
            <a:r>
              <a:rPr lang="en-US" sz="2800" dirty="0" err="1">
                <a:solidFill>
                  <a:schemeClr val="dk1"/>
                </a:solidFill>
                <a:latin typeface="Times New Roman"/>
                <a:ea typeface="Times New Roman"/>
                <a:cs typeface="Times New Roman"/>
                <a:sym typeface="Times New Roman"/>
              </a:rPr>
              <a:t>Poddar</a:t>
            </a:r>
            <a:r>
              <a:rPr lang="en-US" sz="2800" dirty="0">
                <a:solidFill>
                  <a:schemeClr val="dk1"/>
                </a:solidFill>
                <a:latin typeface="Times New Roman"/>
                <a:ea typeface="Times New Roman"/>
                <a:cs typeface="Times New Roman"/>
                <a:sym typeface="Times New Roman"/>
              </a:rPr>
              <a:t>, “REAL TIME CAR PARKING </a:t>
            </a:r>
            <a:r>
              <a:rPr lang="en-US" sz="2800" dirty="0" err="1">
                <a:solidFill>
                  <a:schemeClr val="dk1"/>
                </a:solidFill>
                <a:latin typeface="Times New Roman"/>
                <a:ea typeface="Times New Roman"/>
                <a:cs typeface="Times New Roman"/>
                <a:sym typeface="Times New Roman"/>
              </a:rPr>
              <a:t>SYSTEM”,International</a:t>
            </a:r>
            <a:r>
              <a:rPr lang="en-US" sz="2800" dirty="0">
                <a:solidFill>
                  <a:schemeClr val="dk1"/>
                </a:solidFill>
                <a:latin typeface="Times New Roman"/>
                <a:ea typeface="Times New Roman"/>
                <a:cs typeface="Times New Roman"/>
                <a:sym typeface="Times New Roman"/>
              </a:rPr>
              <a:t> Journal of Creative Research Thoughts (IJCRT) www.ijcrt.org, vol. 11, pp. 1-6,  5 May 2023.</a:t>
            </a:r>
            <a:endParaRPr lang="en-US" sz="2800" dirty="0">
              <a:solidFill>
                <a:schemeClr val="dk1"/>
              </a:solidFill>
            </a:endParaRPr>
          </a:p>
          <a:p>
            <a:pPr marL="577800" lvl="0" indent="-577800" algn="just">
              <a:lnSpc>
                <a:spcPct val="90000"/>
              </a:lnSpc>
              <a:buClr>
                <a:schemeClr val="dk1"/>
              </a:buClr>
            </a:pPr>
            <a:endParaRPr lang="en-US" sz="2800" dirty="0">
              <a:solidFill>
                <a:schemeClr val="dk1"/>
              </a:solidFill>
              <a:latin typeface="Times New Roman"/>
              <a:ea typeface="Times New Roman"/>
              <a:cs typeface="Times New Roman"/>
              <a:sym typeface="Times New Roman"/>
            </a:endParaRPr>
          </a:p>
          <a:p>
            <a:pPr marL="577800" lvl="0" indent="-577800" algn="just">
              <a:lnSpc>
                <a:spcPct val="90000"/>
              </a:lnSpc>
              <a:spcBef>
                <a:spcPts val="1001"/>
              </a:spcBef>
            </a:pPr>
            <a:endParaRPr lang="en-IN" sz="2800" dirty="0">
              <a:solidFill>
                <a:schemeClr val="dk1"/>
              </a:solidFill>
              <a:latin typeface="Times New Roman"/>
              <a:ea typeface="Times New Roman"/>
              <a:cs typeface="Times New Roman"/>
              <a:sym typeface="Times New Roman"/>
            </a:endParaRPr>
          </a:p>
          <a:p>
            <a:pPr marL="0" lvl="0" indent="0"/>
            <a:endParaRPr lang="en-IN" sz="2800" dirty="0"/>
          </a:p>
        </p:txBody>
      </p:sp>
      <p:sp>
        <p:nvSpPr>
          <p:cNvPr id="4" name="Google Shape;291;g28d219cd6cf_0_29"/>
          <p:cNvSpPr txBox="1">
            <a:spLocks noGrp="1"/>
          </p:cNvSpPr>
          <p:nvPr>
            <p:ph type="title"/>
          </p:nvPr>
        </p:nvSpPr>
        <p:spPr>
          <a:prstGeom prst="rect">
            <a:avLst/>
          </a:prstGeom>
          <a:solidFill>
            <a:srgbClr val="FF6600"/>
          </a:solidFill>
          <a:ln w="9525" cap="flat" cmpd="sng">
            <a:solidFill>
              <a:schemeClr val="lt1"/>
            </a:solidFill>
            <a:prstDash val="solid"/>
            <a:round/>
            <a:headEnd type="none" w="sm" len="sm"/>
            <a:tailEnd type="none" w="sm" len="sm"/>
          </a:ln>
          <a:effectLst>
            <a:outerShdw blurRad="44280" dist="28080" dir="5400000" rotWithShape="0">
              <a:srgbClr val="000000">
                <a:alpha val="31760"/>
              </a:srgbClr>
            </a:outerShdw>
          </a:effectLst>
        </p:spPr>
        <p:txBody>
          <a:bodyPr spcFirstLastPara="1" wrap="square" lIns="90000" tIns="45000" rIns="90000" bIns="45000" anchor="ctr" anchorCtr="0">
            <a:noAutofit/>
          </a:bodyPr>
          <a:lstStyle/>
          <a:p>
            <a:pPr marL="0" lvl="0" indent="0" algn="l" rtl="0">
              <a:spcBef>
                <a:spcPts val="0"/>
              </a:spcBef>
              <a:spcAft>
                <a:spcPts val="0"/>
              </a:spcAft>
              <a:buNone/>
            </a:pPr>
            <a:r>
              <a:rPr lang="en-US" sz="28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References</a:t>
            </a:r>
            <a:endParaRPr lang="en-US" sz="28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2131503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4"/>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Problem Statement</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4"/>
          <p:cNvSpPr txBox="1">
            <a:spLocks noGrp="1"/>
          </p:cNvSpPr>
          <p:nvPr>
            <p:ph type="body" idx="4294967295"/>
          </p:nvPr>
        </p:nvSpPr>
        <p:spPr>
          <a:xfrm>
            <a:off x="374904" y="777240"/>
            <a:ext cx="11284056" cy="53953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None/>
            </a:pPr>
            <a:endParaRPr sz="2800" dirty="0">
              <a:latin typeface="Times New Roman" panose="02020603050405020304"/>
              <a:ea typeface="Times New Roman" panose="02020603050405020304"/>
              <a:cs typeface="Times New Roman" panose="02020603050405020304"/>
              <a:sym typeface="Times New Roman" panose="02020603050405020304"/>
            </a:endParaRPr>
          </a:p>
          <a:p>
            <a:pPr marL="635000" lvl="0" indent="-457200" algn="just" rtl="0">
              <a:lnSpc>
                <a:spcPct val="90000"/>
              </a:lnSpc>
              <a:spcBef>
                <a:spcPts val="1000"/>
              </a:spcBef>
              <a:spcAft>
                <a:spcPts val="0"/>
              </a:spcAft>
              <a:buClr>
                <a:srgbClr val="000000"/>
              </a:buClr>
              <a:buSzPts val="2800"/>
              <a:buFont typeface="Wingdings" panose="05000000000000000000" pitchFamily="2" charset="2"/>
              <a:buChar char="Ø"/>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Scarcity of parking spaces in cities is causing significant challenges for vehicle owners, leading to increased congestion and frustration.</a:t>
            </a:r>
          </a:p>
          <a:p>
            <a:pPr marL="177800" lvl="0" indent="0" algn="just" rtl="0">
              <a:lnSpc>
                <a:spcPct val="90000"/>
              </a:lnSpc>
              <a:spcBef>
                <a:spcPts val="1000"/>
              </a:spcBef>
              <a:spcAft>
                <a:spcPts val="0"/>
              </a:spcAft>
              <a:buClr>
                <a:srgbClr val="000000"/>
              </a:buClr>
              <a:buSzPts val="2800"/>
            </a:pPr>
            <a:endPar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35000" lvl="0" indent="-457200" algn="just" rtl="0">
              <a:lnSpc>
                <a:spcPct val="90000"/>
              </a:lnSpc>
              <a:spcBef>
                <a:spcPts val="1000"/>
              </a:spcBef>
              <a:spcAft>
                <a:spcPts val="0"/>
              </a:spcAft>
              <a:buClr>
                <a:srgbClr val="000000"/>
              </a:buClr>
              <a:buSzPts val="2800"/>
              <a:buFont typeface="Wingdings" panose="05000000000000000000" pitchFamily="2" charset="2"/>
              <a:buChar char="Ø"/>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There is a need for a solution leveraging the IoT setup &amp; integrated platform to address this issue by providing real-time parking slot availability and allowing users to book their required slots in advance.</a:t>
            </a:r>
          </a:p>
          <a:p>
            <a:pPr marL="635000" lvl="0" indent="-457200" algn="just" rtl="0">
              <a:lnSpc>
                <a:spcPct val="90000"/>
              </a:lnSpc>
              <a:spcBef>
                <a:spcPts val="1000"/>
              </a:spcBef>
              <a:spcAft>
                <a:spcPts val="0"/>
              </a:spcAft>
              <a:buClr>
                <a:srgbClr val="000000"/>
              </a:buClr>
              <a:buSzPts val="2800"/>
              <a:buFont typeface="Wingdings" panose="05000000000000000000" pitchFamily="2" charset="2"/>
              <a:buChar char="Ø"/>
            </a:pPr>
            <a:endPar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35000" lvl="0" indent="-457200" algn="just" rtl="0">
              <a:lnSpc>
                <a:spcPct val="90000"/>
              </a:lnSpc>
              <a:spcBef>
                <a:spcPts val="1000"/>
              </a:spcBef>
              <a:spcAft>
                <a:spcPts val="0"/>
              </a:spcAft>
              <a:buClr>
                <a:srgbClr val="000000"/>
              </a:buClr>
              <a:buSzPts val="2800"/>
              <a:buFont typeface="Wingdings" panose="05000000000000000000" pitchFamily="2" charset="2"/>
              <a:buChar char="Ø"/>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Additionally, incorporating a sensor mechanism is crucial to identify and address instances of improper parking, contributing to better traffic flow and safety.</a:t>
            </a:r>
            <a:endParaRPr lang="en-IN"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idx="4294967295"/>
          </p:nvPr>
        </p:nvSpPr>
        <p:spPr>
          <a:xfrm>
            <a:off x="0" y="207042"/>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Git Hub Project Dashboard </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21" name="Google Shape;321;p10"/>
          <p:cNvPicPr preferRelativeResize="0"/>
          <p:nvPr/>
        </p:nvPicPr>
        <p:blipFill>
          <a:blip r:embed="rId3"/>
          <a:stretch>
            <a:fillRect/>
          </a:stretch>
        </p:blipFill>
        <p:spPr>
          <a:xfrm>
            <a:off x="1351225" y="1211650"/>
            <a:ext cx="9361450" cy="52050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0"/>
          <p:cNvSpPr txBox="1">
            <a:spLocks noGrp="1"/>
          </p:cNvSpPr>
          <p:nvPr>
            <p:ph type="title" idx="4294967295"/>
          </p:nvPr>
        </p:nvSpPr>
        <p:spPr>
          <a:xfrm>
            <a:off x="0" y="207042"/>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IN" sz="4400" dirty="0">
                <a:solidFill>
                  <a:schemeClr val="bg1"/>
                </a:solidFill>
                <a:latin typeface="Times New Roman" panose="02020603050405020304" pitchFamily="18" charset="0"/>
                <a:cs typeface="Times New Roman" panose="02020603050405020304" pitchFamily="18" charset="0"/>
              </a:rPr>
              <a:t>Paper Submitted Proof</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3" name="Picture 2">
            <a:extLst>
              <a:ext uri="{FF2B5EF4-FFF2-40B4-BE49-F238E27FC236}">
                <a16:creationId xmlns:a16="http://schemas.microsoft.com/office/drawing/2014/main" id="{B04500EB-611E-7296-1263-16A053D37ACF}"/>
              </a:ext>
            </a:extLst>
          </p:cNvPr>
          <p:cNvPicPr>
            <a:picLocks noChangeAspect="1"/>
          </p:cNvPicPr>
          <p:nvPr/>
        </p:nvPicPr>
        <p:blipFill>
          <a:blip r:embed="rId3"/>
          <a:stretch>
            <a:fillRect/>
          </a:stretch>
        </p:blipFill>
        <p:spPr>
          <a:xfrm>
            <a:off x="1452760" y="1156970"/>
            <a:ext cx="9286240" cy="5223510"/>
          </a:xfrm>
          <a:prstGeom prst="rect">
            <a:avLst/>
          </a:prstGeom>
        </p:spPr>
      </p:pic>
    </p:spTree>
    <p:extLst>
      <p:ext uri="{BB962C8B-B14F-4D97-AF65-F5344CB8AC3E}">
        <p14:creationId xmlns:p14="http://schemas.microsoft.com/office/powerpoint/2010/main" val="1908446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
          <p:cNvSpPr/>
          <p:nvPr/>
        </p:nvSpPr>
        <p:spPr>
          <a:xfrm>
            <a:off x="3729960" y="1479528"/>
            <a:ext cx="6848640" cy="1654920"/>
          </a:xfrm>
          <a:prstGeom prst="rect">
            <a:avLst/>
          </a:prstGeom>
          <a:noFill/>
          <a:ln>
            <a:noFill/>
          </a:ln>
        </p:spPr>
        <p:txBody>
          <a:bodyPr spcFirstLastPara="1" wrap="square" lIns="90000" tIns="45000" rIns="90000" bIns="45000" anchor="t" anchorCtr="0">
            <a:spAutoFit/>
          </a:bodyPr>
          <a:lstStyle/>
          <a:p>
            <a:pPr marL="0" marR="0" lvl="0" indent="0" algn="l" rtl="0">
              <a:lnSpc>
                <a:spcPct val="107000"/>
              </a:lnSpc>
              <a:spcBef>
                <a:spcPts val="0"/>
              </a:spcBef>
              <a:spcAft>
                <a:spcPts val="0"/>
              </a:spcAft>
              <a:buNone/>
            </a:pPr>
            <a:r>
              <a:rPr lang="en-US" sz="9600" b="0" i="1" u="none" strike="noStrike" cap="none" dirty="0">
                <a:solidFill>
                  <a:srgbClr val="FF6600"/>
                </a:solidFill>
                <a:latin typeface="Times New Roman" panose="02020603050405020304"/>
                <a:ea typeface="Times New Roman" panose="02020603050405020304"/>
                <a:cs typeface="Times New Roman" panose="02020603050405020304"/>
                <a:sym typeface="Times New Roman" panose="02020603050405020304"/>
              </a:rPr>
              <a:t>Any Queries?</a:t>
            </a:r>
            <a:endParaRPr sz="96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Objectives of Project</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5" name="Google Shape;165;p5"/>
          <p:cNvSpPr txBox="1">
            <a:spLocks noGrp="1"/>
          </p:cNvSpPr>
          <p:nvPr>
            <p:ph type="body" idx="4294967295"/>
          </p:nvPr>
        </p:nvSpPr>
        <p:spPr>
          <a:xfrm>
            <a:off x="429768" y="1133280"/>
            <a:ext cx="11155680" cy="5394600"/>
          </a:xfrm>
          <a:prstGeom prst="rect">
            <a:avLst/>
          </a:prstGeom>
          <a:noFill/>
          <a:ln>
            <a:noFill/>
          </a:ln>
        </p:spPr>
        <p:txBody>
          <a:bodyPr spcFirstLastPara="1" wrap="square" lIns="91425" tIns="45700" rIns="91425" bIns="45700" anchor="t" anchorCtr="0">
            <a:normAutofit lnSpcReduction="10000"/>
          </a:bodyPr>
          <a:lstStyle/>
          <a:p>
            <a:pPr marL="0" lvl="0" indent="0" algn="just" rtl="0">
              <a:lnSpc>
                <a:spcPct val="90000"/>
              </a:lnSpc>
              <a:spcBef>
                <a:spcPts val="1000"/>
              </a:spcBef>
              <a:spcAft>
                <a:spcPts val="0"/>
              </a:spcAft>
              <a:buNone/>
            </a:pPr>
            <a:endParaRPr sz="2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1000"/>
              </a:spcBef>
              <a:spcAft>
                <a:spcPts val="0"/>
              </a:spcAft>
              <a:buNone/>
            </a:pPr>
            <a:r>
              <a:rPr lang="en-US" sz="2800" b="1"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Research</a:t>
            </a:r>
            <a:r>
              <a:rPr lang="en-US" sz="2800" b="1" dirty="0">
                <a:latin typeface="Times New Roman" panose="02020603050405020304"/>
                <a:ea typeface="Times New Roman" panose="02020603050405020304"/>
                <a:cs typeface="Times New Roman" panose="02020603050405020304"/>
                <a:sym typeface="Times New Roman" panose="02020603050405020304"/>
              </a:rPr>
              <a:t> </a:t>
            </a:r>
            <a:r>
              <a:rPr lang="en-US" sz="2800" b="1"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Objective</a:t>
            </a:r>
            <a:r>
              <a:rPr lang="en-US" sz="2800" b="1" dirty="0">
                <a:latin typeface="Times New Roman" panose="02020603050405020304"/>
                <a:ea typeface="Times New Roman" panose="02020603050405020304"/>
                <a:cs typeface="Times New Roman" panose="02020603050405020304"/>
                <a:sym typeface="Times New Roman" panose="02020603050405020304"/>
              </a:rPr>
              <a:t> </a:t>
            </a:r>
            <a:r>
              <a:rPr lang="en-US" sz="2800" b="1"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2800" b="1" dirty="0">
                <a:latin typeface="Times New Roman" panose="02020603050405020304"/>
                <a:ea typeface="Times New Roman" panose="02020603050405020304"/>
                <a:cs typeface="Times New Roman" panose="02020603050405020304"/>
                <a:sym typeface="Times New Roman" panose="02020603050405020304"/>
              </a:rPr>
              <a:t> </a:t>
            </a:r>
            <a:r>
              <a:rPr lang="en-US" sz="2800" dirty="0">
                <a:latin typeface="Times New Roman" panose="02020603050405020304"/>
                <a:ea typeface="Times New Roman" panose="02020603050405020304"/>
                <a:cs typeface="Times New Roman" panose="02020603050405020304"/>
                <a:sym typeface="Times New Roman" panose="02020603050405020304"/>
              </a:rPr>
              <a:t>To develop an IoT-based system that can accurately and efficiently detect parking slot availability in a defined parking area, providing real-time information to users and developing the Automated Gate System.</a:t>
            </a:r>
            <a:endParaRPr sz="2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1000"/>
              </a:spcBef>
              <a:spcAft>
                <a:spcPts val="0"/>
              </a:spcAft>
              <a:buNone/>
            </a:pPr>
            <a:endParaRPr sz="28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1000"/>
              </a:spcBef>
              <a:spcAft>
                <a:spcPts val="0"/>
              </a:spcAft>
              <a:buNone/>
            </a:pPr>
            <a:r>
              <a:rPr lang="en-US" sz="2800" b="1" dirty="0">
                <a:latin typeface="Times New Roman" panose="02020603050405020304"/>
                <a:ea typeface="Times New Roman" panose="02020603050405020304"/>
                <a:cs typeface="Times New Roman" panose="02020603050405020304"/>
                <a:sym typeface="Times New Roman" panose="02020603050405020304"/>
              </a:rPr>
              <a:t>Research Objective 2:</a:t>
            </a:r>
            <a:r>
              <a:rPr lang="en-US" sz="2800" dirty="0">
                <a:latin typeface="Times New Roman" panose="02020603050405020304"/>
                <a:ea typeface="Times New Roman" panose="02020603050405020304"/>
                <a:cs typeface="Times New Roman" panose="02020603050405020304"/>
                <a:sym typeface="Times New Roman" panose="02020603050405020304"/>
              </a:rPr>
              <a:t> </a:t>
            </a:r>
            <a:r>
              <a:rPr lang="en-IN" sz="2800" dirty="0">
                <a:latin typeface="Times New Roman" panose="02020603050405020304"/>
                <a:ea typeface="Times New Roman" panose="02020603050405020304"/>
                <a:cs typeface="Times New Roman" panose="02020603050405020304"/>
                <a:sym typeface="Times New Roman" panose="02020603050405020304"/>
              </a:rPr>
              <a:t>Extension to above setup to develop a effective</a:t>
            </a:r>
            <a:r>
              <a:rPr lang="en-US" sz="2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parking management system using  sensor mechanism to detect and address the improper parking instances</a:t>
            </a: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and to implement </a:t>
            </a:r>
            <a:r>
              <a:rPr lang="en-US" sz="2800" dirty="0">
                <a:latin typeface="Times New Roman" panose="02020603050405020304"/>
                <a:ea typeface="Times New Roman" panose="02020603050405020304"/>
                <a:cs typeface="Times New Roman" panose="02020603050405020304"/>
                <a:sym typeface="Times New Roman" panose="02020603050405020304"/>
              </a:rPr>
              <a:t>Slot B</a:t>
            </a: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ooking System using an software platform.                                                              </a:t>
            </a:r>
          </a:p>
          <a:p>
            <a:pPr marL="0" lvl="0" indent="0" algn="just" rtl="0">
              <a:lnSpc>
                <a:spcPct val="90000"/>
              </a:lnSpc>
              <a:spcBef>
                <a:spcPts val="1000"/>
              </a:spcBef>
              <a:spcAft>
                <a:spcPts val="0"/>
              </a:spcAft>
              <a:buNone/>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90000"/>
              </a:lnSpc>
              <a:spcBef>
                <a:spcPts val="1000"/>
              </a:spcBef>
              <a:spcAft>
                <a:spcPts val="0"/>
              </a:spcAft>
              <a:buNone/>
            </a:pPr>
            <a:r>
              <a:rPr lang="en-US" sz="2800" b="0" strike="noStrik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8"/>
          <p:cNvSpPr txBox="1">
            <a:spLocks noGrp="1"/>
          </p:cNvSpPr>
          <p:nvPr>
            <p:ph type="body" idx="4294967295"/>
          </p:nvPr>
        </p:nvSpPr>
        <p:spPr>
          <a:xfrm>
            <a:off x="173736" y="1106425"/>
            <a:ext cx="11603736" cy="4747528"/>
          </a:xfrm>
          <a:prstGeom prst="rect">
            <a:avLst/>
          </a:prstGeom>
          <a:solidFill>
            <a:srgbClr val="FFFFFF"/>
          </a:solidFill>
          <a:ln w="12600" cap="flat" cmpd="sng">
            <a:solidFill>
              <a:srgbClr val="FFFFFF"/>
            </a:solidFill>
            <a:prstDash val="solid"/>
            <a:miter lim="8000"/>
            <a:headEnd type="none" w="sm" len="sm"/>
            <a:tailEnd type="none" w="sm" len="sm"/>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00000"/>
              </a:buClr>
              <a:buSzPts val="2800"/>
            </a:pPr>
            <a:endParaRPr lang="en-US" sz="2800" dirty="0">
              <a:latin typeface="Calibri" panose="020F0502020204030204"/>
              <a:ea typeface="Calibri" panose="020F0502020204030204"/>
              <a:cs typeface="Calibri" panose="020F0502020204030204"/>
              <a:sym typeface="Calibri" panose="020F0502020204030204"/>
            </a:endParaRPr>
          </a:p>
          <a:p>
            <a:pPr lvl="0" indent="-457200" algn="just" rtl="0">
              <a:lnSpc>
                <a:spcPct val="90000"/>
              </a:lnSpc>
              <a:spcBef>
                <a:spcPts val="0"/>
              </a:spcBef>
              <a:spcAft>
                <a:spcPts val="0"/>
              </a:spcAft>
              <a:buClr>
                <a:srgbClr val="000000"/>
              </a:buClr>
              <a:buSzPts val="2800"/>
              <a:buFont typeface="Wingdings" panose="05000000000000000000" pitchFamily="2" charset="2"/>
              <a:buChar char="Ø"/>
            </a:pPr>
            <a:r>
              <a:rPr lang="en-US" sz="2800" b="1" dirty="0">
                <a:latin typeface="Times New Roman" panose="02020603050405020304" pitchFamily="18" charset="0"/>
                <a:ea typeface="Calibri" panose="020F0502020204030204"/>
                <a:cs typeface="Times New Roman" panose="02020603050405020304" pitchFamily="18" charset="0"/>
                <a:sym typeface="Calibri" panose="020F0502020204030204"/>
              </a:rPr>
              <a:t>Smart Parking Solution:</a:t>
            </a:r>
          </a:p>
          <a:p>
            <a:pPr marL="0" lvl="0" indent="0" algn="just" rtl="0">
              <a:lnSpc>
                <a:spcPct val="90000"/>
              </a:lnSpc>
              <a:spcBef>
                <a:spcPts val="0"/>
              </a:spcBef>
              <a:spcAft>
                <a:spcPts val="0"/>
              </a:spcAft>
              <a:buClr>
                <a:srgbClr val="000000"/>
              </a:buClr>
              <a:buSzPts val="2800"/>
            </a:pPr>
            <a:r>
              <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rPr>
              <a:t>	- Implementing </a:t>
            </a:r>
            <a:r>
              <a:rPr lang="en-IN" sz="2800" dirty="0">
                <a:latin typeface="Times New Roman" panose="02020603050405020304" pitchFamily="18" charset="0"/>
                <a:ea typeface="Calibri" panose="020F0502020204030204"/>
                <a:cs typeface="Times New Roman" panose="02020603050405020304" pitchFamily="18" charset="0"/>
                <a:sym typeface="Calibri" panose="020F0502020204030204"/>
              </a:rPr>
              <a:t>appropriate sensors to check the parking slots availability</a:t>
            </a:r>
            <a:endPar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lvl="0" indent="0" algn="just" rtl="0">
              <a:lnSpc>
                <a:spcPct val="90000"/>
              </a:lnSpc>
              <a:spcBef>
                <a:spcPts val="0"/>
              </a:spcBef>
              <a:spcAft>
                <a:spcPts val="0"/>
              </a:spcAft>
              <a:buClr>
                <a:srgbClr val="000000"/>
              </a:buClr>
              <a:buSzPts val="2800"/>
            </a:pPr>
            <a:r>
              <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rPr>
              <a:t>	- Utilizing an IoT based platform for real-time parking slots availability 	    information.</a:t>
            </a:r>
          </a:p>
          <a:p>
            <a:pPr marL="0" lvl="0" indent="0" algn="just" rtl="0">
              <a:lnSpc>
                <a:spcPct val="90000"/>
              </a:lnSpc>
              <a:spcBef>
                <a:spcPts val="0"/>
              </a:spcBef>
              <a:spcAft>
                <a:spcPts val="0"/>
              </a:spcAft>
              <a:buClr>
                <a:srgbClr val="000000"/>
              </a:buClr>
              <a:buSzPts val="2800"/>
            </a:pPr>
            <a:r>
              <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rPr>
              <a:t>	- Enabling an advance slot booking system to streamline the implemented 	    parking process.</a:t>
            </a:r>
          </a:p>
          <a:p>
            <a:pPr marL="457200" lvl="0" indent="-457200" algn="just" rtl="0">
              <a:lnSpc>
                <a:spcPct val="90000"/>
              </a:lnSpc>
              <a:spcBef>
                <a:spcPts val="0"/>
              </a:spcBef>
              <a:spcAft>
                <a:spcPts val="0"/>
              </a:spcAft>
              <a:buClr>
                <a:srgbClr val="000000"/>
              </a:buClr>
              <a:buSzPts val="2800"/>
              <a:buFont typeface="Noto Sans Symbols"/>
              <a:buChar char="⮚"/>
            </a:pPr>
            <a:endPar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endParaRPr>
          </a:p>
          <a:p>
            <a:pPr lvl="0" indent="-457200" algn="just" rtl="0">
              <a:lnSpc>
                <a:spcPct val="90000"/>
              </a:lnSpc>
              <a:spcBef>
                <a:spcPts val="0"/>
              </a:spcBef>
              <a:spcAft>
                <a:spcPts val="0"/>
              </a:spcAft>
              <a:buClr>
                <a:srgbClr val="000000"/>
              </a:buClr>
              <a:buSzPts val="2800"/>
              <a:buFont typeface="Wingdings" panose="05000000000000000000" pitchFamily="2" charset="2"/>
              <a:buChar char="Ø"/>
            </a:pPr>
            <a:r>
              <a:rPr lang="en-US" sz="2800" b="1" dirty="0">
                <a:latin typeface="Times New Roman" panose="02020603050405020304" pitchFamily="18" charset="0"/>
                <a:ea typeface="Calibri" panose="020F0502020204030204"/>
                <a:cs typeface="Times New Roman" panose="02020603050405020304" pitchFamily="18" charset="0"/>
                <a:sym typeface="Calibri" panose="020F0502020204030204"/>
              </a:rPr>
              <a:t>Sensor Mechanism for Traffic Management:</a:t>
            </a:r>
          </a:p>
          <a:p>
            <a:pPr marL="0" lvl="0" indent="0" algn="just" rtl="0">
              <a:lnSpc>
                <a:spcPct val="90000"/>
              </a:lnSpc>
              <a:spcBef>
                <a:spcPts val="0"/>
              </a:spcBef>
              <a:spcAft>
                <a:spcPts val="0"/>
              </a:spcAft>
              <a:buClr>
                <a:srgbClr val="000000"/>
              </a:buClr>
              <a:buSzPts val="2800"/>
            </a:pPr>
            <a:r>
              <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rPr>
              <a:t>	- Integrating sensors to identify improper parking instances.</a:t>
            </a:r>
          </a:p>
          <a:p>
            <a:pPr marL="0" lvl="0" indent="0" algn="just" rtl="0">
              <a:lnSpc>
                <a:spcPct val="90000"/>
              </a:lnSpc>
              <a:spcBef>
                <a:spcPts val="0"/>
              </a:spcBef>
              <a:spcAft>
                <a:spcPts val="0"/>
              </a:spcAft>
              <a:buClr>
                <a:srgbClr val="000000"/>
              </a:buClr>
              <a:buSzPts val="2800"/>
            </a:pPr>
            <a:r>
              <a:rPr lang="en-US" sz="2800" dirty="0">
                <a:latin typeface="Times New Roman" panose="02020603050405020304" pitchFamily="18" charset="0"/>
                <a:ea typeface="Calibri" panose="020F0502020204030204"/>
                <a:cs typeface="Times New Roman" panose="02020603050405020304" pitchFamily="18" charset="0"/>
                <a:sym typeface="Calibri" panose="020F0502020204030204"/>
              </a:rPr>
              <a:t>	- Notify authorities for prompt action for those instances using buzzer.</a:t>
            </a:r>
          </a:p>
          <a:p>
            <a:pPr marL="0" lvl="0" indent="0" algn="just" rtl="0">
              <a:lnSpc>
                <a:spcPct val="90000"/>
              </a:lnSpc>
              <a:spcBef>
                <a:spcPts val="0"/>
              </a:spcBef>
              <a:spcAft>
                <a:spcPts val="0"/>
              </a:spcAft>
              <a:buClr>
                <a:srgbClr val="000000"/>
              </a:buClr>
              <a:buSzPts val="2800"/>
            </a:pPr>
            <a:endParaRPr lang="en-US" sz="2800" dirty="0">
              <a:latin typeface="Calibri" panose="020F0502020204030204"/>
              <a:ea typeface="Calibri" panose="020F0502020204030204"/>
              <a:cs typeface="Calibri" panose="020F0502020204030204"/>
              <a:sym typeface="Calibri" panose="020F0502020204030204"/>
            </a:endParaRPr>
          </a:p>
        </p:txBody>
      </p:sp>
      <p:sp>
        <p:nvSpPr>
          <p:cNvPr id="299" name="Google Shape;299;p8"/>
          <p:cNvSpPr txBox="1">
            <a:spLocks noGrp="1"/>
          </p:cNvSpPr>
          <p:nvPr>
            <p:ph type="title" idx="4294967295"/>
          </p:nvPr>
        </p:nvSpPr>
        <p:spPr>
          <a:xfrm>
            <a:off x="0" y="232920"/>
            <a:ext cx="12191760" cy="714600"/>
          </a:xfrm>
          <a:prstGeom prst="rect">
            <a:avLst/>
          </a:prstGeom>
          <a:solidFill>
            <a:srgbClr val="FF6600"/>
          </a:solidFill>
          <a:ln>
            <a:noFill/>
          </a:ln>
          <a:effectLst>
            <a:outerShdw blurRad="44280" dist="28080" dir="5400000" rotWithShape="0">
              <a:srgbClr val="000000">
                <a:alpha val="31764"/>
              </a:srgbClr>
            </a:outerShdw>
          </a:effectLst>
        </p:spPr>
        <p:txBody>
          <a:bodyPr spcFirstLastPara="1" wrap="square" lIns="90000" tIns="45000" rIns="90000" bIns="45000" anchor="t" anchorCtr="0">
            <a:noAutofit/>
          </a:bodyPr>
          <a:lstStyle/>
          <a:p>
            <a:pPr marL="0" lvl="0" indent="0" algn="l" rtl="0">
              <a:lnSpc>
                <a:spcPct val="90000"/>
              </a:lnSpc>
              <a:spcBef>
                <a:spcPts val="0"/>
              </a:spcBef>
              <a:spcAft>
                <a:spcPts val="0"/>
              </a:spcAft>
              <a:buNone/>
            </a:pPr>
            <a:r>
              <a:rPr lang="en-US" sz="4400" b="0" strike="noStrike" dirty="0">
                <a:solidFill>
                  <a:srgbClr val="FFFFFF"/>
                </a:solidFill>
                <a:latin typeface="Times New Roman" panose="02020603050405020304"/>
                <a:ea typeface="Times New Roman" panose="02020603050405020304"/>
                <a:cs typeface="Times New Roman" panose="02020603050405020304"/>
                <a:sym typeface="Times New Roman" panose="02020603050405020304"/>
              </a:rPr>
              <a:t> Proposed System</a:t>
            </a:r>
            <a:endParaRPr sz="4400" b="0" strike="noStrike" dirty="0">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de7cb84c6_1_0"/>
          <p:cNvSpPr txBox="1">
            <a:spLocks noGrp="1"/>
          </p:cNvSpPr>
          <p:nvPr>
            <p:ph type="title"/>
          </p:nvPr>
        </p:nvSpPr>
        <p:spPr>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r>
              <a:rPr lang="en-US" sz="3000">
                <a:latin typeface="Times New Roman" panose="02020603050405020304"/>
                <a:ea typeface="Times New Roman" panose="02020603050405020304"/>
                <a:cs typeface="Times New Roman" panose="02020603050405020304"/>
                <a:sym typeface="Times New Roman" panose="02020603050405020304"/>
              </a:rPr>
              <a:t>Literature survey on paper-4</a:t>
            </a:r>
            <a:r>
              <a:rPr lang="en-US" sz="2800">
                <a:latin typeface="Times New Roman" panose="02020603050405020304"/>
                <a:ea typeface="Times New Roman" panose="02020603050405020304"/>
                <a:cs typeface="Times New Roman" panose="02020603050405020304"/>
                <a:sym typeface="Times New Roman" panose="02020603050405020304"/>
              </a:rPr>
              <a:t> </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a:extLst>
              <a:ext uri="{FF2B5EF4-FFF2-40B4-BE49-F238E27FC236}">
                <a16:creationId xmlns:a16="http://schemas.microsoft.com/office/drawing/2014/main" id="{A038B3A2-8D8C-CEA5-25D7-B6B00836D19F}"/>
              </a:ext>
            </a:extLst>
          </p:cNvPr>
          <p:cNvSpPr>
            <a:spLocks noGrp="1"/>
          </p:cNvSpPr>
          <p:nvPr>
            <p:ph type="body" idx="1"/>
          </p:nvPr>
        </p:nvSpPr>
        <p:spPr>
          <a:xfrm>
            <a:off x="292608" y="1225296"/>
            <a:ext cx="11567160" cy="5266584"/>
          </a:xfrm>
        </p:spPr>
        <p:txBody>
          <a:bodyPr>
            <a:normAutofit/>
          </a:bodyPr>
          <a:lstStyle/>
          <a:p>
            <a:r>
              <a:rPr lang="en-US" sz="2800" dirty="0"/>
              <a:t>     </a:t>
            </a:r>
            <a:r>
              <a:rPr lang="en-US" sz="2800" dirty="0">
                <a:latin typeface="Times New Roman" panose="02020603050405020304" pitchFamily="18" charset="0"/>
                <a:cs typeface="Times New Roman" panose="02020603050405020304" pitchFamily="18" charset="0"/>
              </a:rPr>
              <a:t>The methodology of the IoT-Based Advanced Parking System involves a multifaceted approach to urban parking management. It begins with the strategic deployment of sensors, utilizing cutting-edge technologies like ultrasonic or infrared, to detect real-time parking slot availability and identify improper parking instances. The data collected by these sensors is transmitted wirelessly to a central IoT platform, which acts as the intelligence hub for processing and analysis. The integration of a Gate System ensures secure entry and exit regulation based on real -time parking conditions. User interaction is facilitated through Blynk applications, allowing for seamless access to real-time parking information and the convenience of reserving parking slots in advance. </a:t>
            </a:r>
            <a:endParaRPr lang="en-IN" sz="2800" dirty="0">
              <a:latin typeface="Times New Roman" panose="02020603050405020304" pitchFamily="18" charset="0"/>
              <a:cs typeface="Times New Roman" panose="02020603050405020304" pitchFamily="18" charset="0"/>
            </a:endParaRPr>
          </a:p>
        </p:txBody>
      </p:sp>
      <p:sp>
        <p:nvSpPr>
          <p:cNvPr id="210" name="Google Shape;210;g24de7cb84c6_1_0"/>
          <p:cNvSpPr txBox="1">
            <a:spLocks noGrp="1"/>
          </p:cNvSpPr>
          <p:nvPr>
            <p:ph type="title" idx="4294967295"/>
          </p:nvPr>
        </p:nvSpPr>
        <p:spPr>
          <a:xfrm>
            <a:off x="1587" y="232920"/>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Methodo</a:t>
            </a:r>
            <a:r>
              <a:rPr lang="en-US" sz="4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logy</a:t>
            </a:r>
            <a:endPar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3490387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24de7cb84c6_1_0"/>
          <p:cNvSpPr txBox="1">
            <a:spLocks noGrp="1"/>
          </p:cNvSpPr>
          <p:nvPr>
            <p:ph type="title"/>
          </p:nvPr>
        </p:nvSpPr>
        <p:spPr>
          <a:prstGeom prst="rect">
            <a:avLst/>
          </a:prstGeom>
        </p:spPr>
        <p:txBody>
          <a:bodyPr spcFirstLastPara="1" wrap="square" lIns="0" tIns="0" rIns="0" bIns="0" anchor="ctr" anchorCtr="0">
            <a:noAutofit/>
          </a:bodyPr>
          <a:lstStyle/>
          <a:p>
            <a:pPr marL="0" lvl="0" indent="0" algn="just" rtl="0">
              <a:lnSpc>
                <a:spcPct val="90000"/>
              </a:lnSpc>
              <a:spcBef>
                <a:spcPts val="0"/>
              </a:spcBef>
              <a:spcAft>
                <a:spcPts val="0"/>
              </a:spcAft>
              <a:buClr>
                <a:srgbClr val="000000"/>
              </a:buClr>
              <a:buFont typeface="Arial" panose="020B0604020202020204"/>
              <a:buNone/>
            </a:pPr>
            <a:r>
              <a:rPr lang="en-US" sz="3000">
                <a:latin typeface="Times New Roman" panose="02020603050405020304"/>
                <a:ea typeface="Times New Roman" panose="02020603050405020304"/>
                <a:cs typeface="Times New Roman" panose="02020603050405020304"/>
                <a:sym typeface="Times New Roman" panose="02020603050405020304"/>
              </a:rPr>
              <a:t>Literature survey on paper-4</a:t>
            </a:r>
            <a:r>
              <a:rPr lang="en-US" sz="2800">
                <a:latin typeface="Times New Roman" panose="02020603050405020304"/>
                <a:ea typeface="Times New Roman" panose="02020603050405020304"/>
                <a:cs typeface="Times New Roman" panose="02020603050405020304"/>
                <a:sym typeface="Times New Roman" panose="02020603050405020304"/>
              </a:rPr>
              <a:t> </a:t>
            </a:r>
            <a:endParaRPr sz="28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3000">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Placeholder 1">
            <a:extLst>
              <a:ext uri="{FF2B5EF4-FFF2-40B4-BE49-F238E27FC236}">
                <a16:creationId xmlns:a16="http://schemas.microsoft.com/office/drawing/2014/main" id="{C350B93E-08FA-E3E7-7CE7-FC7A6AD4509C}"/>
              </a:ext>
            </a:extLst>
          </p:cNvPr>
          <p:cNvSpPr>
            <a:spLocks noGrp="1"/>
          </p:cNvSpPr>
          <p:nvPr>
            <p:ph type="body" idx="1"/>
          </p:nvPr>
        </p:nvSpPr>
        <p:spPr>
          <a:xfrm>
            <a:off x="155448" y="1097280"/>
            <a:ext cx="11777472" cy="5394600"/>
          </a:xfrm>
        </p:spPr>
        <p:txBody>
          <a:bodyPr>
            <a:noAutofit/>
          </a:bodyPr>
          <a:lstStyle/>
          <a:p>
            <a:r>
              <a:rPr lang="en-US" sz="2800" dirty="0">
                <a:latin typeface="Times New Roman" panose="02020603050405020304" pitchFamily="18" charset="0"/>
                <a:cs typeface="Times New Roman" panose="02020603050405020304" pitchFamily="18" charset="0"/>
              </a:rPr>
              <a:t>         Sensor </a:t>
            </a:r>
            <a:r>
              <a:rPr lang="en-IN" sz="2800" dirty="0">
                <a:latin typeface="Times New Roman" panose="02020603050405020304" pitchFamily="18" charset="0"/>
                <a:cs typeface="Times New Roman" panose="02020603050405020304" pitchFamily="18" charset="0"/>
              </a:rPr>
              <a:t>Mechanism</a:t>
            </a:r>
            <a:r>
              <a:rPr lang="en-US" sz="2800" dirty="0">
                <a:latin typeface="Times New Roman" panose="02020603050405020304" pitchFamily="18" charset="0"/>
                <a:cs typeface="Times New Roman" panose="02020603050405020304" pitchFamily="18" charset="0"/>
              </a:rPr>
              <a:t> play a crucial role in detecting improper parking, triggering immediate real - time alerts for swift intervention. Violations such as occupying multiple slots, parking in restricted zones, or exceeding time limits trigger immediate alerts. Security personnel or administrators receive real-time notifications as a buzzer alert to address improper parking instances promptly.           	Continuous monitoring is implemented to ensure the optimal performance of both hardware and software components. Evaluation metrics, such as traffic congestion reduction, user satisfaction, and parking information accuracy, provide a basis for ongoing improvements and updates to enhance the system's effectiveness over time. The overall methodology underscores a comprehensive and technology-driven approach to address the complexities of urban parking challenges</a:t>
            </a:r>
            <a:endParaRPr lang="en-IN" sz="2800" dirty="0">
              <a:latin typeface="Times New Roman" panose="02020603050405020304" pitchFamily="18" charset="0"/>
              <a:cs typeface="Times New Roman" panose="02020603050405020304" pitchFamily="18" charset="0"/>
            </a:endParaRPr>
          </a:p>
        </p:txBody>
      </p:sp>
      <p:sp>
        <p:nvSpPr>
          <p:cNvPr id="210" name="Google Shape;210;g24de7cb84c6_1_0"/>
          <p:cNvSpPr txBox="1">
            <a:spLocks noGrp="1"/>
          </p:cNvSpPr>
          <p:nvPr>
            <p:ph type="title" idx="4294967295"/>
          </p:nvPr>
        </p:nvSpPr>
        <p:spPr>
          <a:xfrm>
            <a:off x="0" y="215075"/>
            <a:ext cx="12190413" cy="714375"/>
          </a:xfrm>
          <a:prstGeom prst="rect">
            <a:avLst/>
          </a:prstGeom>
          <a:solidFill>
            <a:srgbClr val="FF6600"/>
          </a:solidFill>
          <a:ln>
            <a:noFill/>
          </a:ln>
          <a:effectLst>
            <a:outerShdw blurRad="44280" dist="28080" dir="5400000" rotWithShape="0">
              <a:srgbClr val="000000">
                <a:alpha val="31760"/>
              </a:srgbClr>
            </a:outerShdw>
          </a:effectLst>
        </p:spPr>
        <p:txBody>
          <a:bodyPr spcFirstLastPara="1" wrap="square" lIns="90000" tIns="45000" rIns="90000" bIns="45000" anchor="t" anchorCtr="0">
            <a:noAutofit/>
          </a:bodyPr>
          <a:lstStyle/>
          <a:p>
            <a:pPr marL="0" lvl="0" indent="0" algn="just" rtl="0">
              <a:lnSpc>
                <a:spcPct val="90000"/>
              </a:lnSpc>
              <a:spcBef>
                <a:spcPts val="0"/>
              </a:spcBef>
              <a:spcAft>
                <a:spcPts val="0"/>
              </a:spcAft>
              <a:buNone/>
            </a:pPr>
            <a:r>
              <a:rPr lang="en-US" sz="40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Cont.…</a:t>
            </a:r>
            <a:endParaRPr lang="en-US" sz="4000" b="0" strike="noStrike"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p:txBody>
      </p:sp>
    </p:spTree>
    <p:extLst>
      <p:ext uri="{BB962C8B-B14F-4D97-AF65-F5344CB8AC3E}">
        <p14:creationId xmlns:p14="http://schemas.microsoft.com/office/powerpoint/2010/main" val="275636516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2731</Words>
  <Application>Microsoft Office PowerPoint</Application>
  <PresentationFormat>Widescreen</PresentationFormat>
  <Paragraphs>259</Paragraphs>
  <Slides>52</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Calibri</vt:lpstr>
      <vt:lpstr>Noto Sans Symbols</vt:lpstr>
      <vt:lpstr>Times New Roman</vt:lpstr>
      <vt:lpstr>Wingdings</vt:lpstr>
      <vt:lpstr>Office Theme</vt:lpstr>
      <vt:lpstr>Office Theme</vt:lpstr>
      <vt:lpstr>PowerPoint Presentation</vt:lpstr>
      <vt:lpstr> Contents</vt:lpstr>
      <vt:lpstr> Contents</vt:lpstr>
      <vt:lpstr>Abstract</vt:lpstr>
      <vt:lpstr> Problem Statement</vt:lpstr>
      <vt:lpstr> Objectives of Project</vt:lpstr>
      <vt:lpstr> Proposed System</vt:lpstr>
      <vt:lpstr>Literature survey on paper-4  </vt:lpstr>
      <vt:lpstr>Literature survey on paper-4  </vt:lpstr>
      <vt:lpstr>Literature survey on paper-4  </vt:lpstr>
      <vt:lpstr>Literature survey on paper-4  </vt:lpstr>
      <vt:lpstr>Literature survey on paper-4  </vt:lpstr>
      <vt:lpstr> </vt:lpstr>
      <vt:lpstr> </vt:lpstr>
      <vt:lpstr>Node MCU</vt:lpstr>
      <vt:lpstr>Arduino UNO </vt:lpstr>
      <vt:lpstr>Arduino UNO </vt:lpstr>
      <vt:lpstr>Arduino UNO </vt:lpstr>
      <vt:lpstr>Arduino UNO </vt:lpstr>
      <vt:lpstr>  Transformers, Regulators &amp; Capacitors</vt:lpstr>
      <vt:lpstr>  LED Indicators &amp; Jumper Wires</vt:lpstr>
      <vt:lpstr>  LED Indicators &amp; Jumper Wires</vt:lpstr>
      <vt:lpstr>Arduino UNO </vt:lpstr>
      <vt:lpstr>Arduino UNO </vt:lpstr>
      <vt:lpstr> TinkerCAD Software </vt:lpstr>
      <vt:lpstr>Complete Circuit Arrangement of the project</vt:lpstr>
      <vt:lpstr>Arduino UNO </vt:lpstr>
      <vt:lpstr>Explanation for first objective</vt:lpstr>
      <vt:lpstr> Cont..</vt:lpstr>
      <vt:lpstr>Code Implementation for First objective</vt:lpstr>
      <vt:lpstr>Code Implementation for First objective</vt:lpstr>
      <vt:lpstr>Code Implementation for First objective</vt:lpstr>
      <vt:lpstr>Code Implementation for First objective</vt:lpstr>
      <vt:lpstr>Code Implementation for First objective</vt:lpstr>
      <vt:lpstr>Code Implementation for First objective</vt:lpstr>
      <vt:lpstr>Proto type Architecture</vt:lpstr>
      <vt:lpstr>Proto type Architecture</vt:lpstr>
      <vt:lpstr>Results for First objective</vt:lpstr>
      <vt:lpstr>Results for First objective</vt:lpstr>
      <vt:lpstr>Results for First objective</vt:lpstr>
      <vt:lpstr>Arduino UNO </vt:lpstr>
      <vt:lpstr>Explanation for Second objective</vt:lpstr>
      <vt:lpstr>Code Implementation for Second objective</vt:lpstr>
      <vt:lpstr>Code Implementation for Second objective</vt:lpstr>
      <vt:lpstr>Results for Second objective</vt:lpstr>
      <vt:lpstr>Results for Second objective</vt:lpstr>
      <vt:lpstr>Differences between Proposed System and Existing Systems</vt:lpstr>
      <vt:lpstr>PowerPoint Presentation</vt:lpstr>
      <vt:lpstr>References</vt:lpstr>
      <vt:lpstr>Git Hub Project Dashboard </vt:lpstr>
      <vt:lpstr>Paper Submitted Proof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Revanth Derangula</cp:lastModifiedBy>
  <cp:revision>79</cp:revision>
  <dcterms:created xsi:type="dcterms:W3CDTF">2019-06-11T05:35:00Z</dcterms:created>
  <dcterms:modified xsi:type="dcterms:W3CDTF">2024-06-24T03:15:36Z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9BB83942808244A299B002FD6DDC753B</vt:lpwstr>
  </property>
  <property fmtid="{D5CDD505-2E9C-101B-9397-08002B2CF9AE}" pid="3" name="KSOProductBuildVer">
    <vt:lpwstr>1033-12.2.0.13266</vt:lpwstr>
  </property>
  <property fmtid="{D5CDD505-2E9C-101B-9397-08002B2CF9AE}" pid="4" name="PresentationFormat">
    <vt:lpwstr>Widescreen</vt:lpwstr>
  </property>
  <property fmtid="{D5CDD505-2E9C-101B-9397-08002B2CF9AE}" pid="5" name="Slides">
    <vt:i4>8</vt:i4>
  </property>
</Properties>
</file>